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 id="2147483672" r:id="rId2"/>
    <p:sldMasterId id="2147483684" r:id="rId3"/>
  </p:sldMasterIdLst>
  <p:notesMasterIdLst>
    <p:notesMasterId r:id="rId61"/>
  </p:notesMasterIdLst>
  <p:sldIdLst>
    <p:sldId id="256" r:id="rId4"/>
    <p:sldId id="259" r:id="rId5"/>
    <p:sldId id="284" r:id="rId6"/>
    <p:sldId id="285" r:id="rId7"/>
    <p:sldId id="281" r:id="rId8"/>
    <p:sldId id="291" r:id="rId9"/>
    <p:sldId id="308" r:id="rId10"/>
    <p:sldId id="2050" r:id="rId11"/>
    <p:sldId id="271" r:id="rId12"/>
    <p:sldId id="359" r:id="rId13"/>
    <p:sldId id="303" r:id="rId14"/>
    <p:sldId id="296" r:id="rId15"/>
    <p:sldId id="292" r:id="rId16"/>
    <p:sldId id="297" r:id="rId17"/>
    <p:sldId id="299" r:id="rId18"/>
    <p:sldId id="301" r:id="rId19"/>
    <p:sldId id="302" r:id="rId20"/>
    <p:sldId id="304" r:id="rId21"/>
    <p:sldId id="274" r:id="rId22"/>
    <p:sldId id="309" r:id="rId23"/>
    <p:sldId id="310" r:id="rId24"/>
    <p:sldId id="311" r:id="rId25"/>
    <p:sldId id="312" r:id="rId26"/>
    <p:sldId id="313" r:id="rId27"/>
    <p:sldId id="315" r:id="rId28"/>
    <p:sldId id="317" r:id="rId29"/>
    <p:sldId id="2046" r:id="rId30"/>
    <p:sldId id="2047" r:id="rId31"/>
    <p:sldId id="2048" r:id="rId32"/>
    <p:sldId id="1635" r:id="rId33"/>
    <p:sldId id="1672" r:id="rId34"/>
    <p:sldId id="1675" r:id="rId35"/>
    <p:sldId id="2049" r:id="rId36"/>
    <p:sldId id="331" r:id="rId37"/>
    <p:sldId id="332" r:id="rId38"/>
    <p:sldId id="1638" r:id="rId39"/>
    <p:sldId id="1639" r:id="rId40"/>
    <p:sldId id="1677" r:id="rId41"/>
    <p:sldId id="1658" r:id="rId42"/>
    <p:sldId id="258" r:id="rId43"/>
    <p:sldId id="1640" r:id="rId44"/>
    <p:sldId id="1641" r:id="rId45"/>
    <p:sldId id="1679" r:id="rId46"/>
    <p:sldId id="1659" r:id="rId47"/>
    <p:sldId id="288" r:id="rId48"/>
    <p:sldId id="346" r:id="rId49"/>
    <p:sldId id="347" r:id="rId50"/>
    <p:sldId id="348" r:id="rId51"/>
    <p:sldId id="349" r:id="rId52"/>
    <p:sldId id="350" r:id="rId53"/>
    <p:sldId id="351" r:id="rId54"/>
    <p:sldId id="361" r:id="rId55"/>
    <p:sldId id="1667" r:id="rId56"/>
    <p:sldId id="362" r:id="rId57"/>
    <p:sldId id="283" r:id="rId58"/>
    <p:sldId id="356" r:id="rId59"/>
    <p:sldId id="358"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88" userDrawn="1">
          <p15:clr>
            <a:srgbClr val="A4A3A4"/>
          </p15:clr>
        </p15:guide>
        <p15:guide id="2" pos="235" userDrawn="1">
          <p15:clr>
            <a:srgbClr val="A4A3A4"/>
          </p15:clr>
        </p15:guide>
        <p15:guide id="3" pos="7447" userDrawn="1">
          <p15:clr>
            <a:srgbClr val="A4A3A4"/>
          </p15:clr>
        </p15:guide>
        <p15:guide id="4" orient="horz" pos="2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F0592E"/>
    <a:srgbClr val="714C9F"/>
    <a:srgbClr val="463768"/>
    <a:srgbClr val="B22432"/>
    <a:srgbClr val="C00000"/>
    <a:srgbClr val="B2263C"/>
    <a:srgbClr val="00D815"/>
    <a:srgbClr val="78BD1B"/>
    <a:srgbClr val="2EA1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470" autoAdjust="0"/>
    <p:restoredTop sz="81501" autoAdjust="0"/>
  </p:normalViewPr>
  <p:slideViewPr>
    <p:cSldViewPr snapToGrid="0" snapToObjects="1">
      <p:cViewPr varScale="1">
        <p:scale>
          <a:sx n="105" d="100"/>
          <a:sy n="105" d="100"/>
        </p:scale>
        <p:origin x="216" y="504"/>
      </p:cViewPr>
      <p:guideLst>
        <p:guide orient="horz" pos="4088"/>
        <p:guide pos="235"/>
        <p:guide pos="7447"/>
        <p:guide orient="horz" pos="232"/>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notesMaster" Target="notesMasters/notesMaster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9AF0A3-77FD-7D4F-A144-35CD88FB267C}" type="doc">
      <dgm:prSet loTypeId="urn:microsoft.com/office/officeart/2005/8/layout/chevron1" loCatId="" qsTypeId="urn:microsoft.com/office/officeart/2005/8/quickstyle/simple4" qsCatId="simple" csTypeId="urn:microsoft.com/office/officeart/2005/8/colors/colorful4" csCatId="colorful" phldr="1"/>
      <dgm:spPr/>
    </dgm:pt>
    <dgm:pt modelId="{C87B8E7D-6458-3A4D-AD88-D6E9EFA90E87}">
      <dgm:prSet phldrT="[Text]"/>
      <dgm:spPr>
        <a:solidFill>
          <a:srgbClr val="2C1098"/>
        </a:solidFill>
      </dgm:spPr>
      <dgm:t>
        <a:bodyPr/>
        <a:lstStyle/>
        <a:p>
          <a:r>
            <a:rPr lang="en-US" dirty="0">
              <a:solidFill>
                <a:schemeClr val="accent4"/>
              </a:solidFill>
            </a:rPr>
            <a:t>Requirements</a:t>
          </a:r>
        </a:p>
      </dgm:t>
    </dgm:pt>
    <dgm:pt modelId="{C09C9DFA-D210-ED45-99CC-6AACAD57E874}" type="parTrans" cxnId="{C1276ACA-0B08-334C-BAF7-61DD4914F3CA}">
      <dgm:prSet/>
      <dgm:spPr/>
      <dgm:t>
        <a:bodyPr/>
        <a:lstStyle/>
        <a:p>
          <a:endParaRPr lang="en-US"/>
        </a:p>
      </dgm:t>
    </dgm:pt>
    <dgm:pt modelId="{B1FC1362-7C18-4B4D-BC1E-88B5D06B7DA5}" type="sibTrans" cxnId="{C1276ACA-0B08-334C-BAF7-61DD4914F3CA}">
      <dgm:prSet/>
      <dgm:spPr/>
      <dgm:t>
        <a:bodyPr/>
        <a:lstStyle/>
        <a:p>
          <a:endParaRPr lang="en-US"/>
        </a:p>
      </dgm:t>
    </dgm:pt>
    <dgm:pt modelId="{E9AC8BEF-64A6-B645-ABC0-968B940C5A90}">
      <dgm:prSet phldrT="[Text]"/>
      <dgm:spPr>
        <a:solidFill>
          <a:srgbClr val="4536A4"/>
        </a:solidFill>
      </dgm:spPr>
      <dgm:t>
        <a:bodyPr/>
        <a:lstStyle/>
        <a:p>
          <a:r>
            <a:rPr lang="en-US" dirty="0">
              <a:solidFill>
                <a:schemeClr val="accent4"/>
              </a:solidFill>
            </a:rPr>
            <a:t>Design</a:t>
          </a:r>
        </a:p>
      </dgm:t>
    </dgm:pt>
    <dgm:pt modelId="{7348E86E-8BA2-9147-8E11-9536E3116B97}" type="parTrans" cxnId="{6AC54867-8FD4-CC49-B510-44CC28AAFCDD}">
      <dgm:prSet/>
      <dgm:spPr/>
      <dgm:t>
        <a:bodyPr/>
        <a:lstStyle/>
        <a:p>
          <a:endParaRPr lang="en-US"/>
        </a:p>
      </dgm:t>
    </dgm:pt>
    <dgm:pt modelId="{2D31FE05-0E1A-1244-ABE3-5A4CC80C1400}" type="sibTrans" cxnId="{6AC54867-8FD4-CC49-B510-44CC28AAFCDD}">
      <dgm:prSet/>
      <dgm:spPr/>
      <dgm:t>
        <a:bodyPr/>
        <a:lstStyle/>
        <a:p>
          <a:endParaRPr lang="en-US"/>
        </a:p>
      </dgm:t>
    </dgm:pt>
    <dgm:pt modelId="{70189BDB-19D4-454F-A86C-A978BFDF8618}">
      <dgm:prSet phldrT="[Text]"/>
      <dgm:spPr>
        <a:solidFill>
          <a:srgbClr val="6151D1"/>
        </a:solidFill>
      </dgm:spPr>
      <dgm:t>
        <a:bodyPr/>
        <a:lstStyle/>
        <a:p>
          <a:r>
            <a:rPr lang="en-US" dirty="0">
              <a:solidFill>
                <a:schemeClr val="accent4"/>
              </a:solidFill>
            </a:rPr>
            <a:t>Code</a:t>
          </a:r>
        </a:p>
      </dgm:t>
    </dgm:pt>
    <dgm:pt modelId="{5DC0765A-FFC5-E147-863E-8C5CACDA92B1}" type="parTrans" cxnId="{E117BDFD-2666-E947-A36B-0A3A3450633B}">
      <dgm:prSet/>
      <dgm:spPr/>
      <dgm:t>
        <a:bodyPr/>
        <a:lstStyle/>
        <a:p>
          <a:endParaRPr lang="en-US"/>
        </a:p>
      </dgm:t>
    </dgm:pt>
    <dgm:pt modelId="{4C8240AF-C21F-1F45-827F-9DA1D77EB0C4}" type="sibTrans" cxnId="{E117BDFD-2666-E947-A36B-0A3A3450633B}">
      <dgm:prSet/>
      <dgm:spPr/>
      <dgm:t>
        <a:bodyPr/>
        <a:lstStyle/>
        <a:p>
          <a:endParaRPr lang="en-US"/>
        </a:p>
      </dgm:t>
    </dgm:pt>
    <dgm:pt modelId="{700D5EB0-60A1-B640-969B-D002B0F26BD4}">
      <dgm:prSet/>
      <dgm:spPr>
        <a:solidFill>
          <a:srgbClr val="925FF9"/>
        </a:solidFill>
      </dgm:spPr>
      <dgm:t>
        <a:bodyPr/>
        <a:lstStyle/>
        <a:p>
          <a:r>
            <a:rPr lang="en-US" dirty="0">
              <a:solidFill>
                <a:schemeClr val="accent4"/>
              </a:solidFill>
            </a:rPr>
            <a:t>Testing</a:t>
          </a:r>
        </a:p>
      </dgm:t>
    </dgm:pt>
    <dgm:pt modelId="{F58EE36D-1914-664A-9B4C-17E44FD92AFE}" type="parTrans" cxnId="{85E67B66-30DC-9243-99B8-46823A6C6020}">
      <dgm:prSet/>
      <dgm:spPr/>
      <dgm:t>
        <a:bodyPr/>
        <a:lstStyle/>
        <a:p>
          <a:endParaRPr lang="en-US"/>
        </a:p>
      </dgm:t>
    </dgm:pt>
    <dgm:pt modelId="{D8061C1B-03C1-E94A-8384-3D19BE4CC440}" type="sibTrans" cxnId="{85E67B66-30DC-9243-99B8-46823A6C6020}">
      <dgm:prSet/>
      <dgm:spPr/>
      <dgm:t>
        <a:bodyPr/>
        <a:lstStyle/>
        <a:p>
          <a:endParaRPr lang="en-US"/>
        </a:p>
      </dgm:t>
    </dgm:pt>
    <dgm:pt modelId="{FD95515C-11E7-FF43-B5FD-D8D4C9E4FBAB}">
      <dgm:prSet/>
      <dgm:spPr>
        <a:solidFill>
          <a:srgbClr val="E532EE"/>
        </a:solidFill>
      </dgm:spPr>
      <dgm:t>
        <a:bodyPr/>
        <a:lstStyle/>
        <a:p>
          <a:r>
            <a:rPr lang="en-US" dirty="0">
              <a:solidFill>
                <a:schemeClr val="accent4"/>
              </a:solidFill>
            </a:rPr>
            <a:t>Release</a:t>
          </a:r>
        </a:p>
      </dgm:t>
    </dgm:pt>
    <dgm:pt modelId="{4FFF6769-95A4-4449-8D9D-4A66E6C3F1B1}" type="parTrans" cxnId="{F8E929CD-D264-1B42-A754-D71BE8F5A394}">
      <dgm:prSet/>
      <dgm:spPr/>
      <dgm:t>
        <a:bodyPr/>
        <a:lstStyle/>
        <a:p>
          <a:endParaRPr lang="en-US"/>
        </a:p>
      </dgm:t>
    </dgm:pt>
    <dgm:pt modelId="{473A9F06-E8C2-A14C-90E1-F354B934ABE8}" type="sibTrans" cxnId="{F8E929CD-D264-1B42-A754-D71BE8F5A394}">
      <dgm:prSet/>
      <dgm:spPr/>
      <dgm:t>
        <a:bodyPr/>
        <a:lstStyle/>
        <a:p>
          <a:endParaRPr lang="en-US"/>
        </a:p>
      </dgm:t>
    </dgm:pt>
    <dgm:pt modelId="{5DCC752C-F68F-FD47-83F6-41C9FD16D90B}" type="pres">
      <dgm:prSet presAssocID="{AD9AF0A3-77FD-7D4F-A144-35CD88FB267C}" presName="Name0" presStyleCnt="0">
        <dgm:presLayoutVars>
          <dgm:dir/>
          <dgm:animLvl val="lvl"/>
          <dgm:resizeHandles val="exact"/>
        </dgm:presLayoutVars>
      </dgm:prSet>
      <dgm:spPr/>
    </dgm:pt>
    <dgm:pt modelId="{A609A13C-5FE2-EB4F-A7FC-07EAB60BBA90}" type="pres">
      <dgm:prSet presAssocID="{C87B8E7D-6458-3A4D-AD88-D6E9EFA90E87}" presName="parTxOnly" presStyleLbl="node1" presStyleIdx="0" presStyleCnt="5" custLinFactX="-13891" custLinFactNeighborX="-100000" custLinFactNeighborY="3878">
        <dgm:presLayoutVars>
          <dgm:chMax val="0"/>
          <dgm:chPref val="0"/>
          <dgm:bulletEnabled val="1"/>
        </dgm:presLayoutVars>
      </dgm:prSet>
      <dgm:spPr/>
    </dgm:pt>
    <dgm:pt modelId="{056429C2-DE1B-A148-A90B-A2ED2B872BCA}" type="pres">
      <dgm:prSet presAssocID="{B1FC1362-7C18-4B4D-BC1E-88B5D06B7DA5}" presName="parTxOnlySpace" presStyleCnt="0"/>
      <dgm:spPr/>
    </dgm:pt>
    <dgm:pt modelId="{8AE7BE6A-50E2-994B-966E-4344AADD10F4}" type="pres">
      <dgm:prSet presAssocID="{E9AC8BEF-64A6-B645-ABC0-968B940C5A90}" presName="parTxOnly" presStyleLbl="node1" presStyleIdx="1" presStyleCnt="5">
        <dgm:presLayoutVars>
          <dgm:chMax val="0"/>
          <dgm:chPref val="0"/>
          <dgm:bulletEnabled val="1"/>
        </dgm:presLayoutVars>
      </dgm:prSet>
      <dgm:spPr/>
    </dgm:pt>
    <dgm:pt modelId="{71EB2C85-5C5F-F649-A51B-69C35C5341A0}" type="pres">
      <dgm:prSet presAssocID="{2D31FE05-0E1A-1244-ABE3-5A4CC80C1400}" presName="parTxOnlySpace" presStyleCnt="0"/>
      <dgm:spPr/>
    </dgm:pt>
    <dgm:pt modelId="{88C4DA8E-DD7D-224A-A313-1685B5C3E232}" type="pres">
      <dgm:prSet presAssocID="{70189BDB-19D4-454F-A86C-A978BFDF8618}" presName="parTxOnly" presStyleLbl="node1" presStyleIdx="2" presStyleCnt="5">
        <dgm:presLayoutVars>
          <dgm:chMax val="0"/>
          <dgm:chPref val="0"/>
          <dgm:bulletEnabled val="1"/>
        </dgm:presLayoutVars>
      </dgm:prSet>
      <dgm:spPr/>
    </dgm:pt>
    <dgm:pt modelId="{E42A9553-F38F-0840-9253-A47A89071E18}" type="pres">
      <dgm:prSet presAssocID="{4C8240AF-C21F-1F45-827F-9DA1D77EB0C4}" presName="parTxOnlySpace" presStyleCnt="0"/>
      <dgm:spPr/>
    </dgm:pt>
    <dgm:pt modelId="{3EF91D2A-7B14-744E-BA52-424A717A13A8}" type="pres">
      <dgm:prSet presAssocID="{700D5EB0-60A1-B640-969B-D002B0F26BD4}" presName="parTxOnly" presStyleLbl="node1" presStyleIdx="3" presStyleCnt="5">
        <dgm:presLayoutVars>
          <dgm:chMax val="0"/>
          <dgm:chPref val="0"/>
          <dgm:bulletEnabled val="1"/>
        </dgm:presLayoutVars>
      </dgm:prSet>
      <dgm:spPr/>
    </dgm:pt>
    <dgm:pt modelId="{389CD82B-A65D-3C40-ACAD-41F97584DE62}" type="pres">
      <dgm:prSet presAssocID="{D8061C1B-03C1-E94A-8384-3D19BE4CC440}" presName="parTxOnlySpace" presStyleCnt="0"/>
      <dgm:spPr/>
    </dgm:pt>
    <dgm:pt modelId="{262D46F7-DA62-284B-BE1E-CBD63F8613B0}" type="pres">
      <dgm:prSet presAssocID="{FD95515C-11E7-FF43-B5FD-D8D4C9E4FBAB}" presName="parTxOnly" presStyleLbl="node1" presStyleIdx="4" presStyleCnt="5" custLinFactNeighborX="1124" custLinFactNeighborY="1508">
        <dgm:presLayoutVars>
          <dgm:chMax val="0"/>
          <dgm:chPref val="0"/>
          <dgm:bulletEnabled val="1"/>
        </dgm:presLayoutVars>
      </dgm:prSet>
      <dgm:spPr/>
    </dgm:pt>
  </dgm:ptLst>
  <dgm:cxnLst>
    <dgm:cxn modelId="{BA274F2F-2D48-4723-80EA-B98D27D5B5F5}" type="presOf" srcId="{70189BDB-19D4-454F-A86C-A978BFDF8618}" destId="{88C4DA8E-DD7D-224A-A313-1685B5C3E232}" srcOrd="0" destOrd="0" presId="urn:microsoft.com/office/officeart/2005/8/layout/chevron1"/>
    <dgm:cxn modelId="{B4ED2A3F-0087-4D44-8790-D3DB2EACB439}" type="presOf" srcId="{AD9AF0A3-77FD-7D4F-A144-35CD88FB267C}" destId="{5DCC752C-F68F-FD47-83F6-41C9FD16D90B}" srcOrd="0" destOrd="0" presId="urn:microsoft.com/office/officeart/2005/8/layout/chevron1"/>
    <dgm:cxn modelId="{85E67B66-30DC-9243-99B8-46823A6C6020}" srcId="{AD9AF0A3-77FD-7D4F-A144-35CD88FB267C}" destId="{700D5EB0-60A1-B640-969B-D002B0F26BD4}" srcOrd="3" destOrd="0" parTransId="{F58EE36D-1914-664A-9B4C-17E44FD92AFE}" sibTransId="{D8061C1B-03C1-E94A-8384-3D19BE4CC440}"/>
    <dgm:cxn modelId="{6AC54867-8FD4-CC49-B510-44CC28AAFCDD}" srcId="{AD9AF0A3-77FD-7D4F-A144-35CD88FB267C}" destId="{E9AC8BEF-64A6-B645-ABC0-968B940C5A90}" srcOrd="1" destOrd="0" parTransId="{7348E86E-8BA2-9147-8E11-9536E3116B97}" sibTransId="{2D31FE05-0E1A-1244-ABE3-5A4CC80C1400}"/>
    <dgm:cxn modelId="{127E6090-6C09-48C8-A6DA-B066391AA451}" type="presOf" srcId="{E9AC8BEF-64A6-B645-ABC0-968B940C5A90}" destId="{8AE7BE6A-50E2-994B-966E-4344AADD10F4}" srcOrd="0" destOrd="0" presId="urn:microsoft.com/office/officeart/2005/8/layout/chevron1"/>
    <dgm:cxn modelId="{5983FAA2-0483-42C7-9A2F-C38E3976EF75}" type="presOf" srcId="{700D5EB0-60A1-B640-969B-D002B0F26BD4}" destId="{3EF91D2A-7B14-744E-BA52-424A717A13A8}" srcOrd="0" destOrd="0" presId="urn:microsoft.com/office/officeart/2005/8/layout/chevron1"/>
    <dgm:cxn modelId="{190DC3AA-9892-4414-A3F6-785F530E0E97}" type="presOf" srcId="{C87B8E7D-6458-3A4D-AD88-D6E9EFA90E87}" destId="{A609A13C-5FE2-EB4F-A7FC-07EAB60BBA90}" srcOrd="0" destOrd="0" presId="urn:microsoft.com/office/officeart/2005/8/layout/chevron1"/>
    <dgm:cxn modelId="{C1276ACA-0B08-334C-BAF7-61DD4914F3CA}" srcId="{AD9AF0A3-77FD-7D4F-A144-35CD88FB267C}" destId="{C87B8E7D-6458-3A4D-AD88-D6E9EFA90E87}" srcOrd="0" destOrd="0" parTransId="{C09C9DFA-D210-ED45-99CC-6AACAD57E874}" sibTransId="{B1FC1362-7C18-4B4D-BC1E-88B5D06B7DA5}"/>
    <dgm:cxn modelId="{F8E929CD-D264-1B42-A754-D71BE8F5A394}" srcId="{AD9AF0A3-77FD-7D4F-A144-35CD88FB267C}" destId="{FD95515C-11E7-FF43-B5FD-D8D4C9E4FBAB}" srcOrd="4" destOrd="0" parTransId="{4FFF6769-95A4-4449-8D9D-4A66E6C3F1B1}" sibTransId="{473A9F06-E8C2-A14C-90E1-F354B934ABE8}"/>
    <dgm:cxn modelId="{F6CF50F8-AB39-43E9-8ECF-7C5BA911EBDF}" type="presOf" srcId="{FD95515C-11E7-FF43-B5FD-D8D4C9E4FBAB}" destId="{262D46F7-DA62-284B-BE1E-CBD63F8613B0}" srcOrd="0" destOrd="0" presId="urn:microsoft.com/office/officeart/2005/8/layout/chevron1"/>
    <dgm:cxn modelId="{E117BDFD-2666-E947-A36B-0A3A3450633B}" srcId="{AD9AF0A3-77FD-7D4F-A144-35CD88FB267C}" destId="{70189BDB-19D4-454F-A86C-A978BFDF8618}" srcOrd="2" destOrd="0" parTransId="{5DC0765A-FFC5-E147-863E-8C5CACDA92B1}" sibTransId="{4C8240AF-C21F-1F45-827F-9DA1D77EB0C4}"/>
    <dgm:cxn modelId="{08C34C81-7353-4F56-B0BF-8D955470D089}" type="presParOf" srcId="{5DCC752C-F68F-FD47-83F6-41C9FD16D90B}" destId="{A609A13C-5FE2-EB4F-A7FC-07EAB60BBA90}" srcOrd="0" destOrd="0" presId="urn:microsoft.com/office/officeart/2005/8/layout/chevron1"/>
    <dgm:cxn modelId="{A8E1F013-4269-431C-9B22-2AA08C0DBFD5}" type="presParOf" srcId="{5DCC752C-F68F-FD47-83F6-41C9FD16D90B}" destId="{056429C2-DE1B-A148-A90B-A2ED2B872BCA}" srcOrd="1" destOrd="0" presId="urn:microsoft.com/office/officeart/2005/8/layout/chevron1"/>
    <dgm:cxn modelId="{27DB9565-C575-4E0B-B612-5E54D1007DAC}" type="presParOf" srcId="{5DCC752C-F68F-FD47-83F6-41C9FD16D90B}" destId="{8AE7BE6A-50E2-994B-966E-4344AADD10F4}" srcOrd="2" destOrd="0" presId="urn:microsoft.com/office/officeart/2005/8/layout/chevron1"/>
    <dgm:cxn modelId="{7A54239E-4DD9-40FF-BF4A-8298BE44C4E6}" type="presParOf" srcId="{5DCC752C-F68F-FD47-83F6-41C9FD16D90B}" destId="{71EB2C85-5C5F-F649-A51B-69C35C5341A0}" srcOrd="3" destOrd="0" presId="urn:microsoft.com/office/officeart/2005/8/layout/chevron1"/>
    <dgm:cxn modelId="{9D097D77-E3CD-41EA-B4F4-06F9D7834849}" type="presParOf" srcId="{5DCC752C-F68F-FD47-83F6-41C9FD16D90B}" destId="{88C4DA8E-DD7D-224A-A313-1685B5C3E232}" srcOrd="4" destOrd="0" presId="urn:microsoft.com/office/officeart/2005/8/layout/chevron1"/>
    <dgm:cxn modelId="{671FF37A-21F7-438F-B9D3-30A194C85BD4}" type="presParOf" srcId="{5DCC752C-F68F-FD47-83F6-41C9FD16D90B}" destId="{E42A9553-F38F-0840-9253-A47A89071E18}" srcOrd="5" destOrd="0" presId="urn:microsoft.com/office/officeart/2005/8/layout/chevron1"/>
    <dgm:cxn modelId="{88B5CA26-2E55-4A2E-A5A3-2283A6BEF28D}" type="presParOf" srcId="{5DCC752C-F68F-FD47-83F6-41C9FD16D90B}" destId="{3EF91D2A-7B14-744E-BA52-424A717A13A8}" srcOrd="6" destOrd="0" presId="urn:microsoft.com/office/officeart/2005/8/layout/chevron1"/>
    <dgm:cxn modelId="{A3AF6F2E-EC10-4A07-8AC5-FC1EFD88D1E1}" type="presParOf" srcId="{5DCC752C-F68F-FD47-83F6-41C9FD16D90B}" destId="{389CD82B-A65D-3C40-ACAD-41F97584DE62}" srcOrd="7" destOrd="0" presId="urn:microsoft.com/office/officeart/2005/8/layout/chevron1"/>
    <dgm:cxn modelId="{B4108506-756D-4C4D-9248-7E4689BE4DC0}" type="presParOf" srcId="{5DCC752C-F68F-FD47-83F6-41C9FD16D90B}" destId="{262D46F7-DA62-284B-BE1E-CBD63F8613B0}"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AD9AF0A3-77FD-7D4F-A144-35CD88FB267C}" type="doc">
      <dgm:prSet loTypeId="urn:microsoft.com/office/officeart/2005/8/layout/chevron1" loCatId="" qsTypeId="urn:microsoft.com/office/officeart/2005/8/quickstyle/simple4" qsCatId="simple" csTypeId="urn:microsoft.com/office/officeart/2005/8/colors/colorful4" csCatId="colorful" phldr="1"/>
      <dgm:spPr/>
    </dgm:pt>
    <dgm:pt modelId="{C87B8E7D-6458-3A4D-AD88-D6E9EFA90E87}">
      <dgm:prSet phldrT="[Text]"/>
      <dgm:spPr>
        <a:solidFill>
          <a:srgbClr val="2C1098"/>
        </a:solidFill>
      </dgm:spPr>
      <dgm:t>
        <a:bodyPr/>
        <a:lstStyle/>
        <a:p>
          <a:r>
            <a:rPr lang="en-US" dirty="0">
              <a:solidFill>
                <a:schemeClr val="accent4"/>
              </a:solidFill>
            </a:rPr>
            <a:t>Requirements</a:t>
          </a:r>
        </a:p>
      </dgm:t>
    </dgm:pt>
    <dgm:pt modelId="{C09C9DFA-D210-ED45-99CC-6AACAD57E874}" type="parTrans" cxnId="{C1276ACA-0B08-334C-BAF7-61DD4914F3CA}">
      <dgm:prSet/>
      <dgm:spPr/>
      <dgm:t>
        <a:bodyPr/>
        <a:lstStyle/>
        <a:p>
          <a:endParaRPr lang="en-US"/>
        </a:p>
      </dgm:t>
    </dgm:pt>
    <dgm:pt modelId="{B1FC1362-7C18-4B4D-BC1E-88B5D06B7DA5}" type="sibTrans" cxnId="{C1276ACA-0B08-334C-BAF7-61DD4914F3CA}">
      <dgm:prSet/>
      <dgm:spPr/>
      <dgm:t>
        <a:bodyPr/>
        <a:lstStyle/>
        <a:p>
          <a:endParaRPr lang="en-US"/>
        </a:p>
      </dgm:t>
    </dgm:pt>
    <dgm:pt modelId="{E9AC8BEF-64A6-B645-ABC0-968B940C5A90}">
      <dgm:prSet phldrT="[Text]"/>
      <dgm:spPr>
        <a:solidFill>
          <a:srgbClr val="4536A4"/>
        </a:solidFill>
      </dgm:spPr>
      <dgm:t>
        <a:bodyPr/>
        <a:lstStyle/>
        <a:p>
          <a:r>
            <a:rPr lang="en-US" dirty="0">
              <a:solidFill>
                <a:schemeClr val="accent4"/>
              </a:solidFill>
            </a:rPr>
            <a:t>Design</a:t>
          </a:r>
        </a:p>
      </dgm:t>
    </dgm:pt>
    <dgm:pt modelId="{7348E86E-8BA2-9147-8E11-9536E3116B97}" type="parTrans" cxnId="{6AC54867-8FD4-CC49-B510-44CC28AAFCDD}">
      <dgm:prSet/>
      <dgm:spPr/>
      <dgm:t>
        <a:bodyPr/>
        <a:lstStyle/>
        <a:p>
          <a:endParaRPr lang="en-US"/>
        </a:p>
      </dgm:t>
    </dgm:pt>
    <dgm:pt modelId="{2D31FE05-0E1A-1244-ABE3-5A4CC80C1400}" type="sibTrans" cxnId="{6AC54867-8FD4-CC49-B510-44CC28AAFCDD}">
      <dgm:prSet/>
      <dgm:spPr/>
      <dgm:t>
        <a:bodyPr/>
        <a:lstStyle/>
        <a:p>
          <a:endParaRPr lang="en-US"/>
        </a:p>
      </dgm:t>
    </dgm:pt>
    <dgm:pt modelId="{70189BDB-19D4-454F-A86C-A978BFDF8618}">
      <dgm:prSet phldrT="[Text]"/>
      <dgm:spPr>
        <a:solidFill>
          <a:srgbClr val="6151D1"/>
        </a:solidFill>
      </dgm:spPr>
      <dgm:t>
        <a:bodyPr/>
        <a:lstStyle/>
        <a:p>
          <a:r>
            <a:rPr lang="en-US" dirty="0">
              <a:solidFill>
                <a:schemeClr val="accent4"/>
              </a:solidFill>
            </a:rPr>
            <a:t>Code</a:t>
          </a:r>
        </a:p>
      </dgm:t>
    </dgm:pt>
    <dgm:pt modelId="{5DC0765A-FFC5-E147-863E-8C5CACDA92B1}" type="parTrans" cxnId="{E117BDFD-2666-E947-A36B-0A3A3450633B}">
      <dgm:prSet/>
      <dgm:spPr/>
      <dgm:t>
        <a:bodyPr/>
        <a:lstStyle/>
        <a:p>
          <a:endParaRPr lang="en-US"/>
        </a:p>
      </dgm:t>
    </dgm:pt>
    <dgm:pt modelId="{4C8240AF-C21F-1F45-827F-9DA1D77EB0C4}" type="sibTrans" cxnId="{E117BDFD-2666-E947-A36B-0A3A3450633B}">
      <dgm:prSet/>
      <dgm:spPr/>
      <dgm:t>
        <a:bodyPr/>
        <a:lstStyle/>
        <a:p>
          <a:endParaRPr lang="en-US"/>
        </a:p>
      </dgm:t>
    </dgm:pt>
    <dgm:pt modelId="{700D5EB0-60A1-B640-969B-D002B0F26BD4}">
      <dgm:prSet/>
      <dgm:spPr>
        <a:solidFill>
          <a:srgbClr val="925FF9"/>
        </a:solidFill>
      </dgm:spPr>
      <dgm:t>
        <a:bodyPr/>
        <a:lstStyle/>
        <a:p>
          <a:r>
            <a:rPr lang="en-US" dirty="0">
              <a:solidFill>
                <a:schemeClr val="accent4"/>
              </a:solidFill>
            </a:rPr>
            <a:t>Testing</a:t>
          </a:r>
        </a:p>
      </dgm:t>
    </dgm:pt>
    <dgm:pt modelId="{F58EE36D-1914-664A-9B4C-17E44FD92AFE}" type="parTrans" cxnId="{85E67B66-30DC-9243-99B8-46823A6C6020}">
      <dgm:prSet/>
      <dgm:spPr/>
      <dgm:t>
        <a:bodyPr/>
        <a:lstStyle/>
        <a:p>
          <a:endParaRPr lang="en-US"/>
        </a:p>
      </dgm:t>
    </dgm:pt>
    <dgm:pt modelId="{D8061C1B-03C1-E94A-8384-3D19BE4CC440}" type="sibTrans" cxnId="{85E67B66-30DC-9243-99B8-46823A6C6020}">
      <dgm:prSet/>
      <dgm:spPr/>
      <dgm:t>
        <a:bodyPr/>
        <a:lstStyle/>
        <a:p>
          <a:endParaRPr lang="en-US"/>
        </a:p>
      </dgm:t>
    </dgm:pt>
    <dgm:pt modelId="{FD95515C-11E7-FF43-B5FD-D8D4C9E4FBAB}">
      <dgm:prSet/>
      <dgm:spPr>
        <a:solidFill>
          <a:srgbClr val="E532EE"/>
        </a:solidFill>
      </dgm:spPr>
      <dgm:t>
        <a:bodyPr/>
        <a:lstStyle/>
        <a:p>
          <a:r>
            <a:rPr lang="en-US" dirty="0">
              <a:solidFill>
                <a:schemeClr val="accent4"/>
              </a:solidFill>
            </a:rPr>
            <a:t>Release</a:t>
          </a:r>
        </a:p>
      </dgm:t>
    </dgm:pt>
    <dgm:pt modelId="{4FFF6769-95A4-4449-8D9D-4A66E6C3F1B1}" type="parTrans" cxnId="{F8E929CD-D264-1B42-A754-D71BE8F5A394}">
      <dgm:prSet/>
      <dgm:spPr/>
      <dgm:t>
        <a:bodyPr/>
        <a:lstStyle/>
        <a:p>
          <a:endParaRPr lang="en-US"/>
        </a:p>
      </dgm:t>
    </dgm:pt>
    <dgm:pt modelId="{473A9F06-E8C2-A14C-90E1-F354B934ABE8}" type="sibTrans" cxnId="{F8E929CD-D264-1B42-A754-D71BE8F5A394}">
      <dgm:prSet/>
      <dgm:spPr/>
      <dgm:t>
        <a:bodyPr/>
        <a:lstStyle/>
        <a:p>
          <a:endParaRPr lang="en-US"/>
        </a:p>
      </dgm:t>
    </dgm:pt>
    <dgm:pt modelId="{5DCC752C-F68F-FD47-83F6-41C9FD16D90B}" type="pres">
      <dgm:prSet presAssocID="{AD9AF0A3-77FD-7D4F-A144-35CD88FB267C}" presName="Name0" presStyleCnt="0">
        <dgm:presLayoutVars>
          <dgm:dir/>
          <dgm:animLvl val="lvl"/>
          <dgm:resizeHandles val="exact"/>
        </dgm:presLayoutVars>
      </dgm:prSet>
      <dgm:spPr/>
    </dgm:pt>
    <dgm:pt modelId="{A609A13C-5FE2-EB4F-A7FC-07EAB60BBA90}" type="pres">
      <dgm:prSet presAssocID="{C87B8E7D-6458-3A4D-AD88-D6E9EFA90E87}" presName="parTxOnly" presStyleLbl="node1" presStyleIdx="0" presStyleCnt="5">
        <dgm:presLayoutVars>
          <dgm:chMax val="0"/>
          <dgm:chPref val="0"/>
          <dgm:bulletEnabled val="1"/>
        </dgm:presLayoutVars>
      </dgm:prSet>
      <dgm:spPr/>
    </dgm:pt>
    <dgm:pt modelId="{056429C2-DE1B-A148-A90B-A2ED2B872BCA}" type="pres">
      <dgm:prSet presAssocID="{B1FC1362-7C18-4B4D-BC1E-88B5D06B7DA5}" presName="parTxOnlySpace" presStyleCnt="0"/>
      <dgm:spPr/>
    </dgm:pt>
    <dgm:pt modelId="{8AE7BE6A-50E2-994B-966E-4344AADD10F4}" type="pres">
      <dgm:prSet presAssocID="{E9AC8BEF-64A6-B645-ABC0-968B940C5A90}" presName="parTxOnly" presStyleLbl="node1" presStyleIdx="1" presStyleCnt="5">
        <dgm:presLayoutVars>
          <dgm:chMax val="0"/>
          <dgm:chPref val="0"/>
          <dgm:bulletEnabled val="1"/>
        </dgm:presLayoutVars>
      </dgm:prSet>
      <dgm:spPr/>
    </dgm:pt>
    <dgm:pt modelId="{71EB2C85-5C5F-F649-A51B-69C35C5341A0}" type="pres">
      <dgm:prSet presAssocID="{2D31FE05-0E1A-1244-ABE3-5A4CC80C1400}" presName="parTxOnlySpace" presStyleCnt="0"/>
      <dgm:spPr/>
    </dgm:pt>
    <dgm:pt modelId="{88C4DA8E-DD7D-224A-A313-1685B5C3E232}" type="pres">
      <dgm:prSet presAssocID="{70189BDB-19D4-454F-A86C-A978BFDF8618}" presName="parTxOnly" presStyleLbl="node1" presStyleIdx="2" presStyleCnt="5">
        <dgm:presLayoutVars>
          <dgm:chMax val="0"/>
          <dgm:chPref val="0"/>
          <dgm:bulletEnabled val="1"/>
        </dgm:presLayoutVars>
      </dgm:prSet>
      <dgm:spPr/>
    </dgm:pt>
    <dgm:pt modelId="{E42A9553-F38F-0840-9253-A47A89071E18}" type="pres">
      <dgm:prSet presAssocID="{4C8240AF-C21F-1F45-827F-9DA1D77EB0C4}" presName="parTxOnlySpace" presStyleCnt="0"/>
      <dgm:spPr/>
    </dgm:pt>
    <dgm:pt modelId="{3EF91D2A-7B14-744E-BA52-424A717A13A8}" type="pres">
      <dgm:prSet presAssocID="{700D5EB0-60A1-B640-969B-D002B0F26BD4}" presName="parTxOnly" presStyleLbl="node1" presStyleIdx="3" presStyleCnt="5">
        <dgm:presLayoutVars>
          <dgm:chMax val="0"/>
          <dgm:chPref val="0"/>
          <dgm:bulletEnabled val="1"/>
        </dgm:presLayoutVars>
      </dgm:prSet>
      <dgm:spPr/>
    </dgm:pt>
    <dgm:pt modelId="{389CD82B-A65D-3C40-ACAD-41F97584DE62}" type="pres">
      <dgm:prSet presAssocID="{D8061C1B-03C1-E94A-8384-3D19BE4CC440}" presName="parTxOnlySpace" presStyleCnt="0"/>
      <dgm:spPr/>
    </dgm:pt>
    <dgm:pt modelId="{262D46F7-DA62-284B-BE1E-CBD63F8613B0}" type="pres">
      <dgm:prSet presAssocID="{FD95515C-11E7-FF43-B5FD-D8D4C9E4FBAB}" presName="parTxOnly" presStyleLbl="node1" presStyleIdx="4" presStyleCnt="5" custLinFactNeighborX="1124" custLinFactNeighborY="457">
        <dgm:presLayoutVars>
          <dgm:chMax val="0"/>
          <dgm:chPref val="0"/>
          <dgm:bulletEnabled val="1"/>
        </dgm:presLayoutVars>
      </dgm:prSet>
      <dgm:spPr/>
    </dgm:pt>
  </dgm:ptLst>
  <dgm:cxnLst>
    <dgm:cxn modelId="{72CBF613-75AD-4D83-A7A6-DC323BB28BE2}" type="presOf" srcId="{700D5EB0-60A1-B640-969B-D002B0F26BD4}" destId="{3EF91D2A-7B14-744E-BA52-424A717A13A8}" srcOrd="0" destOrd="0" presId="urn:microsoft.com/office/officeart/2005/8/layout/chevron1"/>
    <dgm:cxn modelId="{4BEFE933-667F-4278-B1C2-33DE833A71EA}" type="presOf" srcId="{C87B8E7D-6458-3A4D-AD88-D6E9EFA90E87}" destId="{A609A13C-5FE2-EB4F-A7FC-07EAB60BBA90}" srcOrd="0" destOrd="0" presId="urn:microsoft.com/office/officeart/2005/8/layout/chevron1"/>
    <dgm:cxn modelId="{85E67B66-30DC-9243-99B8-46823A6C6020}" srcId="{AD9AF0A3-77FD-7D4F-A144-35CD88FB267C}" destId="{700D5EB0-60A1-B640-969B-D002B0F26BD4}" srcOrd="3" destOrd="0" parTransId="{F58EE36D-1914-664A-9B4C-17E44FD92AFE}" sibTransId="{D8061C1B-03C1-E94A-8384-3D19BE4CC440}"/>
    <dgm:cxn modelId="{6AC54867-8FD4-CC49-B510-44CC28AAFCDD}" srcId="{AD9AF0A3-77FD-7D4F-A144-35CD88FB267C}" destId="{E9AC8BEF-64A6-B645-ABC0-968B940C5A90}" srcOrd="1" destOrd="0" parTransId="{7348E86E-8BA2-9147-8E11-9536E3116B97}" sibTransId="{2D31FE05-0E1A-1244-ABE3-5A4CC80C1400}"/>
    <dgm:cxn modelId="{D278D085-6072-437C-A2D2-E3F0A0521935}" type="presOf" srcId="{FD95515C-11E7-FF43-B5FD-D8D4C9E4FBAB}" destId="{262D46F7-DA62-284B-BE1E-CBD63F8613B0}" srcOrd="0" destOrd="0" presId="urn:microsoft.com/office/officeart/2005/8/layout/chevron1"/>
    <dgm:cxn modelId="{AF279291-1026-4755-ABD0-7341187C359F}" type="presOf" srcId="{E9AC8BEF-64A6-B645-ABC0-968B940C5A90}" destId="{8AE7BE6A-50E2-994B-966E-4344AADD10F4}" srcOrd="0" destOrd="0" presId="urn:microsoft.com/office/officeart/2005/8/layout/chevron1"/>
    <dgm:cxn modelId="{6DA56FB7-087E-46D9-84B2-2A1CAA5EA816}" type="presOf" srcId="{AD9AF0A3-77FD-7D4F-A144-35CD88FB267C}" destId="{5DCC752C-F68F-FD47-83F6-41C9FD16D90B}" srcOrd="0" destOrd="0" presId="urn:microsoft.com/office/officeart/2005/8/layout/chevron1"/>
    <dgm:cxn modelId="{C1276ACA-0B08-334C-BAF7-61DD4914F3CA}" srcId="{AD9AF0A3-77FD-7D4F-A144-35CD88FB267C}" destId="{C87B8E7D-6458-3A4D-AD88-D6E9EFA90E87}" srcOrd="0" destOrd="0" parTransId="{C09C9DFA-D210-ED45-99CC-6AACAD57E874}" sibTransId="{B1FC1362-7C18-4B4D-BC1E-88B5D06B7DA5}"/>
    <dgm:cxn modelId="{B452EACB-617D-49EF-8C83-E01B13A5C80F}" type="presOf" srcId="{70189BDB-19D4-454F-A86C-A978BFDF8618}" destId="{88C4DA8E-DD7D-224A-A313-1685B5C3E232}" srcOrd="0" destOrd="0" presId="urn:microsoft.com/office/officeart/2005/8/layout/chevron1"/>
    <dgm:cxn modelId="{F8E929CD-D264-1B42-A754-D71BE8F5A394}" srcId="{AD9AF0A3-77FD-7D4F-A144-35CD88FB267C}" destId="{FD95515C-11E7-FF43-B5FD-D8D4C9E4FBAB}" srcOrd="4" destOrd="0" parTransId="{4FFF6769-95A4-4449-8D9D-4A66E6C3F1B1}" sibTransId="{473A9F06-E8C2-A14C-90E1-F354B934ABE8}"/>
    <dgm:cxn modelId="{E117BDFD-2666-E947-A36B-0A3A3450633B}" srcId="{AD9AF0A3-77FD-7D4F-A144-35CD88FB267C}" destId="{70189BDB-19D4-454F-A86C-A978BFDF8618}" srcOrd="2" destOrd="0" parTransId="{5DC0765A-FFC5-E147-863E-8C5CACDA92B1}" sibTransId="{4C8240AF-C21F-1F45-827F-9DA1D77EB0C4}"/>
    <dgm:cxn modelId="{A334E43F-936A-4063-BCAE-0BDFB5A156B1}" type="presParOf" srcId="{5DCC752C-F68F-FD47-83F6-41C9FD16D90B}" destId="{A609A13C-5FE2-EB4F-A7FC-07EAB60BBA90}" srcOrd="0" destOrd="0" presId="urn:microsoft.com/office/officeart/2005/8/layout/chevron1"/>
    <dgm:cxn modelId="{3CE45124-D8F4-4C22-B9CD-318C9AC6DE7D}" type="presParOf" srcId="{5DCC752C-F68F-FD47-83F6-41C9FD16D90B}" destId="{056429C2-DE1B-A148-A90B-A2ED2B872BCA}" srcOrd="1" destOrd="0" presId="urn:microsoft.com/office/officeart/2005/8/layout/chevron1"/>
    <dgm:cxn modelId="{417A0BFB-70D2-4987-9E02-BDA0BE5B5460}" type="presParOf" srcId="{5DCC752C-F68F-FD47-83F6-41C9FD16D90B}" destId="{8AE7BE6A-50E2-994B-966E-4344AADD10F4}" srcOrd="2" destOrd="0" presId="urn:microsoft.com/office/officeart/2005/8/layout/chevron1"/>
    <dgm:cxn modelId="{9E24150E-F2BF-492D-A380-D038888D5703}" type="presParOf" srcId="{5DCC752C-F68F-FD47-83F6-41C9FD16D90B}" destId="{71EB2C85-5C5F-F649-A51B-69C35C5341A0}" srcOrd="3" destOrd="0" presId="urn:microsoft.com/office/officeart/2005/8/layout/chevron1"/>
    <dgm:cxn modelId="{C89EE6E7-2B1A-41A8-8790-D9F5C01821D7}" type="presParOf" srcId="{5DCC752C-F68F-FD47-83F6-41C9FD16D90B}" destId="{88C4DA8E-DD7D-224A-A313-1685B5C3E232}" srcOrd="4" destOrd="0" presId="urn:microsoft.com/office/officeart/2005/8/layout/chevron1"/>
    <dgm:cxn modelId="{775ED41E-8124-4721-B114-3657B8CADD7B}" type="presParOf" srcId="{5DCC752C-F68F-FD47-83F6-41C9FD16D90B}" destId="{E42A9553-F38F-0840-9253-A47A89071E18}" srcOrd="5" destOrd="0" presId="urn:microsoft.com/office/officeart/2005/8/layout/chevron1"/>
    <dgm:cxn modelId="{4016C03A-475B-4DBE-8D86-B64CAC8E9BB9}" type="presParOf" srcId="{5DCC752C-F68F-FD47-83F6-41C9FD16D90B}" destId="{3EF91D2A-7B14-744E-BA52-424A717A13A8}" srcOrd="6" destOrd="0" presId="urn:microsoft.com/office/officeart/2005/8/layout/chevron1"/>
    <dgm:cxn modelId="{494699C7-988A-4E5B-9CE4-8471BE787935}" type="presParOf" srcId="{5DCC752C-F68F-FD47-83F6-41C9FD16D90B}" destId="{389CD82B-A65D-3C40-ACAD-41F97584DE62}" srcOrd="7" destOrd="0" presId="urn:microsoft.com/office/officeart/2005/8/layout/chevron1"/>
    <dgm:cxn modelId="{2DCB6975-3375-4724-8F2C-73D5FD15B1F7}" type="presParOf" srcId="{5DCC752C-F68F-FD47-83F6-41C9FD16D90B}" destId="{262D46F7-DA62-284B-BE1E-CBD63F8613B0}"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09A13C-5FE2-EB4F-A7FC-07EAB60BBA90}">
      <dsp:nvSpPr>
        <dsp:cNvPr id="0" name=""/>
        <dsp:cNvSpPr/>
      </dsp:nvSpPr>
      <dsp:spPr>
        <a:xfrm>
          <a:off x="0" y="1124985"/>
          <a:ext cx="2246544" cy="898617"/>
        </a:xfrm>
        <a:prstGeom prst="chevron">
          <a:avLst/>
        </a:prstGeom>
        <a:solidFill>
          <a:srgbClr val="2C1098"/>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accent4"/>
              </a:solidFill>
            </a:rPr>
            <a:t>Requirements</a:t>
          </a:r>
        </a:p>
      </dsp:txBody>
      <dsp:txXfrm>
        <a:off x="449309" y="1124985"/>
        <a:ext cx="1347927" cy="898617"/>
      </dsp:txXfrm>
    </dsp:sp>
    <dsp:sp modelId="{8AE7BE6A-50E2-994B-966E-4344AADD10F4}">
      <dsp:nvSpPr>
        <dsp:cNvPr id="0" name=""/>
        <dsp:cNvSpPr/>
      </dsp:nvSpPr>
      <dsp:spPr>
        <a:xfrm>
          <a:off x="2024414" y="1090137"/>
          <a:ext cx="2246544" cy="898617"/>
        </a:xfrm>
        <a:prstGeom prst="chevron">
          <a:avLst/>
        </a:prstGeom>
        <a:solidFill>
          <a:srgbClr val="4536A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accent4"/>
              </a:solidFill>
            </a:rPr>
            <a:t>Design</a:t>
          </a:r>
        </a:p>
      </dsp:txBody>
      <dsp:txXfrm>
        <a:off x="2473723" y="1090137"/>
        <a:ext cx="1347927" cy="898617"/>
      </dsp:txXfrm>
    </dsp:sp>
    <dsp:sp modelId="{88C4DA8E-DD7D-224A-A313-1685B5C3E232}">
      <dsp:nvSpPr>
        <dsp:cNvPr id="0" name=""/>
        <dsp:cNvSpPr/>
      </dsp:nvSpPr>
      <dsp:spPr>
        <a:xfrm>
          <a:off x="4046304" y="1090137"/>
          <a:ext cx="2246544" cy="898617"/>
        </a:xfrm>
        <a:prstGeom prst="chevron">
          <a:avLst/>
        </a:prstGeom>
        <a:solidFill>
          <a:srgbClr val="6151D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accent4"/>
              </a:solidFill>
            </a:rPr>
            <a:t>Code</a:t>
          </a:r>
        </a:p>
      </dsp:txBody>
      <dsp:txXfrm>
        <a:off x="4495613" y="1090137"/>
        <a:ext cx="1347927" cy="898617"/>
      </dsp:txXfrm>
    </dsp:sp>
    <dsp:sp modelId="{3EF91D2A-7B14-744E-BA52-424A717A13A8}">
      <dsp:nvSpPr>
        <dsp:cNvPr id="0" name=""/>
        <dsp:cNvSpPr/>
      </dsp:nvSpPr>
      <dsp:spPr>
        <a:xfrm>
          <a:off x="6068194" y="1090137"/>
          <a:ext cx="2246544" cy="898617"/>
        </a:xfrm>
        <a:prstGeom prst="chevron">
          <a:avLst/>
        </a:prstGeom>
        <a:solidFill>
          <a:srgbClr val="925FF9"/>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accent4"/>
              </a:solidFill>
            </a:rPr>
            <a:t>Testing</a:t>
          </a:r>
        </a:p>
      </dsp:txBody>
      <dsp:txXfrm>
        <a:off x="6517503" y="1090137"/>
        <a:ext cx="1347927" cy="898617"/>
      </dsp:txXfrm>
    </dsp:sp>
    <dsp:sp modelId="{262D46F7-DA62-284B-BE1E-CBD63F8613B0}">
      <dsp:nvSpPr>
        <dsp:cNvPr id="0" name=""/>
        <dsp:cNvSpPr/>
      </dsp:nvSpPr>
      <dsp:spPr>
        <a:xfrm>
          <a:off x="8092609" y="1103688"/>
          <a:ext cx="2246544" cy="898617"/>
        </a:xfrm>
        <a:prstGeom prst="chevron">
          <a:avLst/>
        </a:prstGeom>
        <a:solidFill>
          <a:srgbClr val="E532EE"/>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accent4"/>
              </a:solidFill>
            </a:rPr>
            <a:t>Release</a:t>
          </a:r>
        </a:p>
      </dsp:txBody>
      <dsp:txXfrm>
        <a:off x="8541918" y="1103688"/>
        <a:ext cx="1347927" cy="8986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09A13C-5FE2-EB4F-A7FC-07EAB60BBA90}">
      <dsp:nvSpPr>
        <dsp:cNvPr id="0" name=""/>
        <dsp:cNvSpPr/>
      </dsp:nvSpPr>
      <dsp:spPr>
        <a:xfrm>
          <a:off x="2400" y="1131317"/>
          <a:ext cx="2136044" cy="854417"/>
        </a:xfrm>
        <a:prstGeom prst="chevron">
          <a:avLst/>
        </a:prstGeom>
        <a:solidFill>
          <a:srgbClr val="2C1098"/>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accent4"/>
              </a:solidFill>
            </a:rPr>
            <a:t>Requirements</a:t>
          </a:r>
        </a:p>
      </dsp:txBody>
      <dsp:txXfrm>
        <a:off x="429609" y="1131317"/>
        <a:ext cx="1281627" cy="854417"/>
      </dsp:txXfrm>
    </dsp:sp>
    <dsp:sp modelId="{8AE7BE6A-50E2-994B-966E-4344AADD10F4}">
      <dsp:nvSpPr>
        <dsp:cNvPr id="0" name=""/>
        <dsp:cNvSpPr/>
      </dsp:nvSpPr>
      <dsp:spPr>
        <a:xfrm>
          <a:off x="1924840" y="1131317"/>
          <a:ext cx="2136044" cy="854417"/>
        </a:xfrm>
        <a:prstGeom prst="chevron">
          <a:avLst/>
        </a:prstGeom>
        <a:solidFill>
          <a:srgbClr val="4536A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accent4"/>
              </a:solidFill>
            </a:rPr>
            <a:t>Design</a:t>
          </a:r>
        </a:p>
      </dsp:txBody>
      <dsp:txXfrm>
        <a:off x="2352049" y="1131317"/>
        <a:ext cx="1281627" cy="854417"/>
      </dsp:txXfrm>
    </dsp:sp>
    <dsp:sp modelId="{88C4DA8E-DD7D-224A-A313-1685B5C3E232}">
      <dsp:nvSpPr>
        <dsp:cNvPr id="0" name=""/>
        <dsp:cNvSpPr/>
      </dsp:nvSpPr>
      <dsp:spPr>
        <a:xfrm>
          <a:off x="3847280" y="1131317"/>
          <a:ext cx="2136044" cy="854417"/>
        </a:xfrm>
        <a:prstGeom prst="chevron">
          <a:avLst/>
        </a:prstGeom>
        <a:solidFill>
          <a:srgbClr val="6151D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accent4"/>
              </a:solidFill>
            </a:rPr>
            <a:t>Code</a:t>
          </a:r>
        </a:p>
      </dsp:txBody>
      <dsp:txXfrm>
        <a:off x="4274489" y="1131317"/>
        <a:ext cx="1281627" cy="854417"/>
      </dsp:txXfrm>
    </dsp:sp>
    <dsp:sp modelId="{3EF91D2A-7B14-744E-BA52-424A717A13A8}">
      <dsp:nvSpPr>
        <dsp:cNvPr id="0" name=""/>
        <dsp:cNvSpPr/>
      </dsp:nvSpPr>
      <dsp:spPr>
        <a:xfrm>
          <a:off x="5769720" y="1131317"/>
          <a:ext cx="2136044" cy="854417"/>
        </a:xfrm>
        <a:prstGeom prst="chevron">
          <a:avLst/>
        </a:prstGeom>
        <a:solidFill>
          <a:srgbClr val="925FF9"/>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accent4"/>
              </a:solidFill>
            </a:rPr>
            <a:t>Testing</a:t>
          </a:r>
        </a:p>
      </dsp:txBody>
      <dsp:txXfrm>
        <a:off x="6196929" y="1131317"/>
        <a:ext cx="1281627" cy="854417"/>
      </dsp:txXfrm>
    </dsp:sp>
    <dsp:sp modelId="{262D46F7-DA62-284B-BE1E-CBD63F8613B0}">
      <dsp:nvSpPr>
        <dsp:cNvPr id="0" name=""/>
        <dsp:cNvSpPr/>
      </dsp:nvSpPr>
      <dsp:spPr>
        <a:xfrm>
          <a:off x="7694561" y="1135221"/>
          <a:ext cx="2136044" cy="854417"/>
        </a:xfrm>
        <a:prstGeom prst="chevron">
          <a:avLst/>
        </a:prstGeom>
        <a:solidFill>
          <a:srgbClr val="E532EE"/>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accent4"/>
              </a:solidFill>
            </a:rPr>
            <a:t>Release</a:t>
          </a:r>
        </a:p>
      </dsp:txBody>
      <dsp:txXfrm>
        <a:off x="8121770" y="1135221"/>
        <a:ext cx="1281627" cy="854417"/>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6BD2B6-E1A3-EE4B-A1DE-8C08C0B597A9}" type="datetimeFigureOut">
              <a:rPr lang="en-US" smtClean="0"/>
              <a:t>1/1/22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A17949-2F3D-AD4B-8A4A-DA4821F03FB4}" type="slidenum">
              <a:rPr lang="en-US" smtClean="0"/>
              <a:t>‹#›</a:t>
            </a:fld>
            <a:endParaRPr lang="en-US"/>
          </a:p>
        </p:txBody>
      </p:sp>
    </p:spTree>
    <p:extLst>
      <p:ext uri="{BB962C8B-B14F-4D97-AF65-F5344CB8AC3E}">
        <p14:creationId xmlns:p14="http://schemas.microsoft.com/office/powerpoint/2010/main" val="1274303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A17949-2F3D-AD4B-8A4A-DA4821F03FB4}" type="slidenum">
              <a:rPr lang="en-US" smtClean="0"/>
              <a:t>1</a:t>
            </a:fld>
            <a:endParaRPr lang="en-US"/>
          </a:p>
        </p:txBody>
      </p:sp>
    </p:spTree>
    <p:extLst>
      <p:ext uri="{BB962C8B-B14F-4D97-AF65-F5344CB8AC3E}">
        <p14:creationId xmlns:p14="http://schemas.microsoft.com/office/powerpoint/2010/main" val="619082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Are you spending 40% of your security budget on this?  (trust me, you’re not)</a:t>
            </a:r>
          </a:p>
          <a:p>
            <a:endParaRPr lang="en-US" dirty="0"/>
          </a:p>
        </p:txBody>
      </p:sp>
      <p:sp>
        <p:nvSpPr>
          <p:cNvPr id="4" name="Slide Number Placeholder 3"/>
          <p:cNvSpPr>
            <a:spLocks noGrp="1"/>
          </p:cNvSpPr>
          <p:nvPr>
            <p:ph type="sldNum" sz="quarter" idx="10"/>
          </p:nvPr>
        </p:nvSpPr>
        <p:spPr/>
        <p:txBody>
          <a:bodyPr/>
          <a:lstStyle/>
          <a:p>
            <a:fld id="{A9A17949-2F3D-AD4B-8A4A-DA4821F03FB4}" type="slidenum">
              <a:rPr lang="en-US" smtClean="0"/>
              <a:t>12</a:t>
            </a:fld>
            <a:endParaRPr lang="en-US"/>
          </a:p>
        </p:txBody>
      </p:sp>
    </p:spTree>
    <p:extLst>
      <p:ext uri="{BB962C8B-B14F-4D97-AF65-F5344CB8AC3E}">
        <p14:creationId xmlns:p14="http://schemas.microsoft.com/office/powerpoint/2010/main" val="2544568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A17949-2F3D-AD4B-8A4A-DA4821F03FB4}" type="slidenum">
              <a:rPr lang="en-US" smtClean="0"/>
              <a:t>14</a:t>
            </a:fld>
            <a:endParaRPr lang="en-US"/>
          </a:p>
        </p:txBody>
      </p:sp>
    </p:spTree>
    <p:extLst>
      <p:ext uri="{BB962C8B-B14F-4D97-AF65-F5344CB8AC3E}">
        <p14:creationId xmlns:p14="http://schemas.microsoft.com/office/powerpoint/2010/main" val="1055871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if we are lucky.  I’ve had 2000/1, in a traditional waterfall environment.  Imagine someone pouring water into a cup, it overflowing, then continuing to poor for 2 years.  That’s what that felt like.  </a:t>
            </a:r>
          </a:p>
          <a:p>
            <a:endParaRPr lang="en-US" dirty="0"/>
          </a:p>
        </p:txBody>
      </p:sp>
      <p:sp>
        <p:nvSpPr>
          <p:cNvPr id="4" name="Slide Number Placeholder 3"/>
          <p:cNvSpPr>
            <a:spLocks noGrp="1"/>
          </p:cNvSpPr>
          <p:nvPr>
            <p:ph type="sldNum" sz="quarter" idx="10"/>
          </p:nvPr>
        </p:nvSpPr>
        <p:spPr/>
        <p:txBody>
          <a:bodyPr/>
          <a:lstStyle/>
          <a:p>
            <a:fld id="{A9A17949-2F3D-AD4B-8A4A-DA4821F03FB4}" type="slidenum">
              <a:rPr lang="en-US" smtClean="0"/>
              <a:t>15</a:t>
            </a:fld>
            <a:endParaRPr lang="en-US"/>
          </a:p>
        </p:txBody>
      </p:sp>
    </p:spTree>
    <p:extLst>
      <p:ext uri="{BB962C8B-B14F-4D97-AF65-F5344CB8AC3E}">
        <p14:creationId xmlns:p14="http://schemas.microsoft.com/office/powerpoint/2010/main" val="3267699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A17949-2F3D-AD4B-8A4A-DA4821F03FB4}" type="slidenum">
              <a:rPr lang="en-US" smtClean="0"/>
              <a:t>16</a:t>
            </a:fld>
            <a:endParaRPr lang="en-US"/>
          </a:p>
        </p:txBody>
      </p:sp>
    </p:spTree>
    <p:extLst>
      <p:ext uri="{BB962C8B-B14F-4D97-AF65-F5344CB8AC3E}">
        <p14:creationId xmlns:p14="http://schemas.microsoft.com/office/powerpoint/2010/main" val="36689881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A17949-2F3D-AD4B-8A4A-DA4821F03FB4}" type="slidenum">
              <a:rPr lang="en-US" smtClean="0"/>
              <a:t>17</a:t>
            </a:fld>
            <a:endParaRPr lang="en-US"/>
          </a:p>
        </p:txBody>
      </p:sp>
    </p:spTree>
    <p:extLst>
      <p:ext uri="{BB962C8B-B14F-4D97-AF65-F5344CB8AC3E}">
        <p14:creationId xmlns:p14="http://schemas.microsoft.com/office/powerpoint/2010/main" val="7852120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800" dirty="0">
                <a:latin typeface="Helvetica" pitchFamily="2" charset="0"/>
              </a:rPr>
              <a:t>Emphasize the efficiency of the entire system, not just one part.</a:t>
            </a:r>
          </a:p>
          <a:p>
            <a:r>
              <a:rPr lang="en-CA" sz="800" dirty="0">
                <a:latin typeface="Helvetica" pitchFamily="2" charset="0"/>
              </a:rPr>
              <a:t>Fast feedback loops.</a:t>
            </a:r>
          </a:p>
          <a:p>
            <a:r>
              <a:rPr lang="en-CA" sz="800" dirty="0">
                <a:latin typeface="Helvetica" pitchFamily="2" charset="0"/>
              </a:rPr>
              <a:t>Continuous learning, risk taking and experimentation (failing fast), spending time to improve your daily work</a:t>
            </a:r>
            <a:endParaRPr lang="en-CA" sz="800" dirty="0">
              <a:effectLst/>
              <a:latin typeface="Helvetica" pitchFamily="2" charset="0"/>
            </a:endParaRPr>
          </a:p>
          <a:p>
            <a:endParaRPr lang="en-US" sz="800" dirty="0"/>
          </a:p>
          <a:p>
            <a:endParaRPr lang="en-US" dirty="0"/>
          </a:p>
        </p:txBody>
      </p:sp>
      <p:sp>
        <p:nvSpPr>
          <p:cNvPr id="4" name="Slide Number Placeholder 3"/>
          <p:cNvSpPr>
            <a:spLocks noGrp="1"/>
          </p:cNvSpPr>
          <p:nvPr>
            <p:ph type="sldNum" sz="quarter" idx="10"/>
          </p:nvPr>
        </p:nvSpPr>
        <p:spPr/>
        <p:txBody>
          <a:bodyPr/>
          <a:lstStyle/>
          <a:p>
            <a:fld id="{A9A17949-2F3D-AD4B-8A4A-DA4821F03FB4}" type="slidenum">
              <a:rPr lang="en-US" smtClean="0"/>
              <a:t>19</a:t>
            </a:fld>
            <a:endParaRPr lang="en-US"/>
          </a:p>
        </p:txBody>
      </p:sp>
    </p:spTree>
    <p:extLst>
      <p:ext uri="{BB962C8B-B14F-4D97-AF65-F5344CB8AC3E}">
        <p14:creationId xmlns:p14="http://schemas.microsoft.com/office/powerpoint/2010/main" val="907817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Segoe UI Light" pitchFamily="34" charset="0"/>
                <a:ea typeface="+mn-ea"/>
                <a:cs typeface="+mn-cs"/>
              </a:rPr>
              <a:t>DevOps Main Goals:</a:t>
            </a:r>
          </a:p>
          <a:p>
            <a:pPr marL="171450" indent="-171450">
              <a:buFont typeface="Arial" panose="020B0604020202020204" pitchFamily="34" charset="0"/>
              <a:buChar char="•"/>
            </a:pPr>
            <a:r>
              <a:rPr lang="en-CA" sz="1200" kern="1200" dirty="0">
                <a:solidFill>
                  <a:schemeClr val="tx1"/>
                </a:solidFill>
                <a:effectLst/>
                <a:latin typeface="Segoe UI Light" pitchFamily="34" charset="0"/>
                <a:ea typeface="+mn-ea"/>
                <a:cs typeface="+mn-cs"/>
              </a:rPr>
              <a:t>Improved deployment frequency; Awesome!  This means if a security bug is found it can be fixed extremely quickly. &lt;check mark&gt; (tell 8 months for emergency release story)</a:t>
            </a:r>
          </a:p>
          <a:p>
            <a:pPr marL="171450" marR="0" lvl="0" indent="-171450" algn="l" defTabSz="768113" rtl="0" eaLnBrk="1" fontAlgn="auto" latinLnBrk="0" hangingPunct="1">
              <a:lnSpc>
                <a:spcPct val="90000"/>
              </a:lnSpc>
              <a:spcBef>
                <a:spcPts val="0"/>
              </a:spcBef>
              <a:spcAft>
                <a:spcPts val="280"/>
              </a:spcAft>
              <a:buClrTx/>
              <a:buSzTx/>
              <a:buFont typeface="Arial" panose="020B0604020202020204" pitchFamily="34" charset="0"/>
              <a:buChar char="•"/>
              <a:tabLst/>
              <a:defRPr/>
            </a:pPr>
            <a:r>
              <a:rPr lang="en-CA" sz="1200" kern="1200" dirty="0">
                <a:solidFill>
                  <a:schemeClr val="tx1"/>
                </a:solidFill>
                <a:effectLst/>
                <a:latin typeface="Segoe UI Light" pitchFamily="34" charset="0"/>
                <a:ea typeface="+mn-ea"/>
                <a:cs typeface="+mn-cs"/>
              </a:rPr>
              <a:t>Shortened lead time between fixes; Fixing all bugs, including security bugs, faster.</a:t>
            </a:r>
          </a:p>
          <a:p>
            <a:endParaRPr lang="en-US" dirty="0"/>
          </a:p>
        </p:txBody>
      </p:sp>
      <p:sp>
        <p:nvSpPr>
          <p:cNvPr id="4" name="Slide Number Placeholder 3"/>
          <p:cNvSpPr>
            <a:spLocks noGrp="1"/>
          </p:cNvSpPr>
          <p:nvPr>
            <p:ph type="sldNum" sz="quarter" idx="10"/>
          </p:nvPr>
        </p:nvSpPr>
        <p:spPr/>
        <p:txBody>
          <a:bodyPr/>
          <a:lstStyle/>
          <a:p>
            <a:fld id="{A9A17949-2F3D-AD4B-8A4A-DA4821F03FB4}" type="slidenum">
              <a:rPr lang="en-US" smtClean="0"/>
              <a:t>20</a:t>
            </a:fld>
            <a:endParaRPr lang="en-US"/>
          </a:p>
        </p:txBody>
      </p:sp>
    </p:spTree>
    <p:extLst>
      <p:ext uri="{BB962C8B-B14F-4D97-AF65-F5344CB8AC3E}">
        <p14:creationId xmlns:p14="http://schemas.microsoft.com/office/powerpoint/2010/main" val="1022587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800" dirty="0">
                <a:latin typeface="Helvetica" pitchFamily="2" charset="0"/>
              </a:rPr>
              <a:t>Lower failure rate of new releases and faster recovery time; Meaning better availability, which is a key</a:t>
            </a:r>
          </a:p>
          <a:p>
            <a:r>
              <a:rPr lang="en-CA" sz="800" dirty="0">
                <a:latin typeface="Helvetica" pitchFamily="2" charset="0"/>
              </a:rPr>
              <a:t>security concern with any application (CIA).  Explain CIA.</a:t>
            </a:r>
          </a:p>
          <a:p>
            <a:r>
              <a:rPr lang="en-CA" sz="800" dirty="0">
                <a:latin typeface="Helvetica" pitchFamily="2" charset="0"/>
              </a:rPr>
              <a:t>Mean time to recovery</a:t>
            </a:r>
          </a:p>
          <a:p>
            <a:r>
              <a:rPr lang="en-CA" sz="800" dirty="0">
                <a:latin typeface="Helvetica" pitchFamily="2" charset="0"/>
              </a:rPr>
              <a:t>Less requirement for heroics.   From security, dev and ops.  We all win. </a:t>
            </a:r>
          </a:p>
          <a:p>
            <a:endParaRPr lang="en-US" dirty="0"/>
          </a:p>
        </p:txBody>
      </p:sp>
      <p:sp>
        <p:nvSpPr>
          <p:cNvPr id="4" name="Slide Number Placeholder 3"/>
          <p:cNvSpPr>
            <a:spLocks noGrp="1"/>
          </p:cNvSpPr>
          <p:nvPr>
            <p:ph type="sldNum" sz="quarter" idx="10"/>
          </p:nvPr>
        </p:nvSpPr>
        <p:spPr/>
        <p:txBody>
          <a:bodyPr/>
          <a:lstStyle/>
          <a:p>
            <a:fld id="{A9A17949-2F3D-AD4B-8A4A-DA4821F03FB4}" type="slidenum">
              <a:rPr lang="en-US" smtClean="0"/>
              <a:t>21</a:t>
            </a:fld>
            <a:endParaRPr lang="en-US"/>
          </a:p>
        </p:txBody>
      </p:sp>
    </p:spTree>
    <p:extLst>
      <p:ext uri="{BB962C8B-B14F-4D97-AF65-F5344CB8AC3E}">
        <p14:creationId xmlns:p14="http://schemas.microsoft.com/office/powerpoint/2010/main" val="24509767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800" dirty="0">
                <a:latin typeface="Helvetica" pitchFamily="2" charset="0"/>
              </a:rPr>
              <a:t>When I show this to developers, almost none of them know what this is.  We need to change this.  Everyone should know what this is.</a:t>
            </a:r>
          </a:p>
          <a:p>
            <a:endParaRPr lang="en-US" dirty="0"/>
          </a:p>
        </p:txBody>
      </p:sp>
      <p:sp>
        <p:nvSpPr>
          <p:cNvPr id="4" name="Slide Number Placeholder 3"/>
          <p:cNvSpPr>
            <a:spLocks noGrp="1"/>
          </p:cNvSpPr>
          <p:nvPr>
            <p:ph type="sldNum" sz="quarter" idx="10"/>
          </p:nvPr>
        </p:nvSpPr>
        <p:spPr/>
        <p:txBody>
          <a:bodyPr/>
          <a:lstStyle/>
          <a:p>
            <a:fld id="{A9A17949-2F3D-AD4B-8A4A-DA4821F03FB4}" type="slidenum">
              <a:rPr lang="en-US" smtClean="0"/>
              <a:t>22</a:t>
            </a:fld>
            <a:endParaRPr lang="en-US"/>
          </a:p>
        </p:txBody>
      </p:sp>
    </p:spTree>
    <p:extLst>
      <p:ext uri="{BB962C8B-B14F-4D97-AF65-F5344CB8AC3E}">
        <p14:creationId xmlns:p14="http://schemas.microsoft.com/office/powerpoint/2010/main" val="14637956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800" dirty="0">
                <a:latin typeface="Helvetica" pitchFamily="2" charset="0"/>
              </a:rPr>
              <a:t>Lower failure rate of new releases and faster recovery time; Meaning better availability, which is a key</a:t>
            </a:r>
          </a:p>
          <a:p>
            <a:r>
              <a:rPr lang="en-CA" sz="800" dirty="0">
                <a:latin typeface="Helvetica" pitchFamily="2" charset="0"/>
              </a:rPr>
              <a:t>security concern with any application (CIA).  Explain CIA.</a:t>
            </a:r>
          </a:p>
          <a:p>
            <a:r>
              <a:rPr lang="en-CA" sz="800" dirty="0">
                <a:latin typeface="Helvetica" pitchFamily="2" charset="0"/>
              </a:rPr>
              <a:t>Mean time to recovery</a:t>
            </a:r>
          </a:p>
          <a:p>
            <a:r>
              <a:rPr lang="en-CA" sz="800" dirty="0">
                <a:latin typeface="Helvetica" pitchFamily="2" charset="0"/>
              </a:rPr>
              <a:t>Less requirement for heroics.   From security, dev and ops.  We all win. </a:t>
            </a:r>
          </a:p>
          <a:p>
            <a:endParaRPr lang="en-US" dirty="0"/>
          </a:p>
        </p:txBody>
      </p:sp>
      <p:sp>
        <p:nvSpPr>
          <p:cNvPr id="4" name="Slide Number Placeholder 3"/>
          <p:cNvSpPr>
            <a:spLocks noGrp="1"/>
          </p:cNvSpPr>
          <p:nvPr>
            <p:ph type="sldNum" sz="quarter" idx="10"/>
          </p:nvPr>
        </p:nvSpPr>
        <p:spPr/>
        <p:txBody>
          <a:bodyPr/>
          <a:lstStyle/>
          <a:p>
            <a:fld id="{A9A17949-2F3D-AD4B-8A4A-DA4821F03FB4}" type="slidenum">
              <a:rPr lang="en-US" smtClean="0"/>
              <a:t>23</a:t>
            </a:fld>
            <a:endParaRPr lang="en-US"/>
          </a:p>
        </p:txBody>
      </p:sp>
    </p:spTree>
    <p:extLst>
      <p:ext uri="{BB962C8B-B14F-4D97-AF65-F5344CB8AC3E}">
        <p14:creationId xmlns:p14="http://schemas.microsoft.com/office/powerpoint/2010/main" val="695208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here writes code?  Put your hands up.  Who here supports apps?  Who here works in IT?  Who here does security?  ALL of your hands should be up, because security is EVERYBODY’S JOB.  If you write code, it’s your job to write the most secure code you know how to write.  If you patch apps, it’s your job to ensure you do security patching.  </a:t>
            </a:r>
          </a:p>
          <a:p>
            <a:r>
              <a:rPr lang="en-US" dirty="0"/>
              <a:t>It is your job to do your job as securely as you can.  </a:t>
            </a:r>
          </a:p>
          <a:p>
            <a:r>
              <a:rPr lang="en-US" dirty="0"/>
              <a:t>It is the security team’s job to *enabled you* to get your job done securely.  No matter what job </a:t>
            </a:r>
            <a:r>
              <a:rPr lang="en-US" dirty="0" err="1"/>
              <a:t>yvou</a:t>
            </a:r>
            <a:r>
              <a:rPr lang="en-US" dirty="0"/>
              <a:t> do in IT, part of your job is security.</a:t>
            </a:r>
          </a:p>
        </p:txBody>
      </p:sp>
      <p:sp>
        <p:nvSpPr>
          <p:cNvPr id="4" name="Slide Number Placeholder 3"/>
          <p:cNvSpPr>
            <a:spLocks noGrp="1"/>
          </p:cNvSpPr>
          <p:nvPr>
            <p:ph type="sldNum" sz="quarter" idx="10"/>
          </p:nvPr>
        </p:nvSpPr>
        <p:spPr/>
        <p:txBody>
          <a:bodyPr/>
          <a:lstStyle/>
          <a:p>
            <a:fld id="{A9A17949-2F3D-AD4B-8A4A-DA4821F03FB4}" type="slidenum">
              <a:rPr lang="en-US" smtClean="0"/>
              <a:t>2</a:t>
            </a:fld>
            <a:endParaRPr lang="en-US"/>
          </a:p>
        </p:txBody>
      </p:sp>
    </p:spTree>
    <p:extLst>
      <p:ext uri="{BB962C8B-B14F-4D97-AF65-F5344CB8AC3E}">
        <p14:creationId xmlns:p14="http://schemas.microsoft.com/office/powerpoint/2010/main" val="19301251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Read slide</a:t>
            </a:r>
            <a:r>
              <a:rPr lang="en-CA" sz="800" kern="1200" dirty="0">
                <a:solidFill>
                  <a:schemeClr val="tx1"/>
                </a:solidFill>
                <a:effectLst/>
                <a:latin typeface="Segoe UI Light" pitchFamily="34" charset="0"/>
                <a:ea typeface="+mn-ea"/>
                <a:cs typeface="+mn-cs"/>
              </a:rPr>
              <a:t>Does security even matter if no one is using the product.</a:t>
            </a:r>
          </a:p>
          <a:p>
            <a:r>
              <a:rPr lang="en-CA" sz="800" kern="1200" dirty="0">
                <a:solidFill>
                  <a:schemeClr val="tx1"/>
                </a:solidFill>
                <a:effectLst/>
                <a:latin typeface="Segoe UI Light" pitchFamily="34" charset="0"/>
                <a:ea typeface="+mn-ea"/>
                <a:cs typeface="+mn-cs"/>
              </a:rPr>
              <a:t>* Faster time to market; meaning the business gets what they want. Sometimes we forget that the entire purpose</a:t>
            </a:r>
          </a:p>
          <a:p>
            <a:r>
              <a:rPr lang="en-CA" sz="800" kern="1200" dirty="0">
                <a:solidFill>
                  <a:schemeClr val="tx1"/>
                </a:solidFill>
                <a:effectLst/>
                <a:latin typeface="Segoe UI Light" pitchFamily="34" charset="0"/>
                <a:ea typeface="+mn-ea"/>
                <a:cs typeface="+mn-cs"/>
              </a:rPr>
              <a:t>of every security team is to enable the business to get the job done securely.  And if we are doing </a:t>
            </a:r>
            <a:r>
              <a:rPr lang="en-CA" sz="800" kern="1200" dirty="0" err="1">
                <a:solidFill>
                  <a:schemeClr val="tx1"/>
                </a:solidFill>
                <a:effectLst/>
                <a:latin typeface="Segoe UI Light" pitchFamily="34" charset="0"/>
                <a:ea typeface="+mn-ea"/>
                <a:cs typeface="+mn-cs"/>
              </a:rPr>
              <a:t>DevSecOps</a:t>
            </a:r>
            <a:r>
              <a:rPr lang="en-CA" sz="800" kern="1200" dirty="0">
                <a:solidFill>
                  <a:schemeClr val="tx1"/>
                </a:solidFill>
                <a:effectLst/>
                <a:latin typeface="Segoe UI Light" pitchFamily="34" charset="0"/>
                <a:ea typeface="+mn-ea"/>
                <a:cs typeface="+mn-cs"/>
              </a:rPr>
              <a:t>,</a:t>
            </a:r>
          </a:p>
          <a:p>
            <a:r>
              <a:rPr lang="en-CA" sz="800" kern="1200" dirty="0">
                <a:solidFill>
                  <a:schemeClr val="tx1"/>
                </a:solidFill>
                <a:effectLst/>
                <a:latin typeface="Segoe UI Light" pitchFamily="34" charset="0"/>
                <a:ea typeface="+mn-ea"/>
                <a:cs typeface="+mn-cs"/>
              </a:rPr>
              <a:t>getting them products that are more secure, faster, is a win for everyone. Again, check mark for security.</a:t>
            </a:r>
          </a:p>
          <a:p>
            <a:endParaRPr lang="en-US" dirty="0"/>
          </a:p>
        </p:txBody>
      </p:sp>
      <p:sp>
        <p:nvSpPr>
          <p:cNvPr id="4" name="Slide Number Placeholder 3"/>
          <p:cNvSpPr>
            <a:spLocks noGrp="1"/>
          </p:cNvSpPr>
          <p:nvPr>
            <p:ph type="sldNum" sz="quarter" idx="10"/>
          </p:nvPr>
        </p:nvSpPr>
        <p:spPr/>
        <p:txBody>
          <a:bodyPr/>
          <a:lstStyle/>
          <a:p>
            <a:fld id="{A9A17949-2F3D-AD4B-8A4A-DA4821F03FB4}" type="slidenum">
              <a:rPr lang="en-US" smtClean="0"/>
              <a:t>24</a:t>
            </a:fld>
            <a:endParaRPr lang="en-US"/>
          </a:p>
        </p:txBody>
      </p:sp>
    </p:spTree>
    <p:extLst>
      <p:ext uri="{BB962C8B-B14F-4D97-AF65-F5344CB8AC3E}">
        <p14:creationId xmlns:p14="http://schemas.microsoft.com/office/powerpoint/2010/main" val="20422753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800" dirty="0">
                <a:solidFill>
                  <a:srgbClr val="000000"/>
                </a:solidFill>
                <a:latin typeface="Helvetica" pitchFamily="2" charset="0"/>
              </a:rPr>
              <a:t>Let’s talk more in detail about </a:t>
            </a:r>
            <a:r>
              <a:rPr lang="en-CA" sz="800" dirty="0">
                <a:latin typeface="Helvetica" pitchFamily="2" charset="0"/>
              </a:rPr>
              <a:t>The 3 ways (and how security fits in perfectly)</a:t>
            </a:r>
          </a:p>
          <a:p>
            <a:r>
              <a:rPr lang="en-CA" sz="800" dirty="0">
                <a:latin typeface="Helvetica" pitchFamily="2" charset="0"/>
              </a:rPr>
              <a:t>Summarize three ways</a:t>
            </a:r>
          </a:p>
          <a:p>
            <a:r>
              <a:rPr lang="en-CA" sz="800" dirty="0">
                <a:latin typeface="Helvetica" pitchFamily="2" charset="0"/>
              </a:rPr>
              <a:t>Emphasize the efficiency of the entire system, not just one part.</a:t>
            </a:r>
          </a:p>
          <a:p>
            <a:r>
              <a:rPr lang="en-CA" sz="800" dirty="0">
                <a:latin typeface="Helvetica" pitchFamily="2" charset="0"/>
              </a:rPr>
              <a:t>Fast feedback loops.</a:t>
            </a:r>
          </a:p>
          <a:p>
            <a:r>
              <a:rPr lang="en-CA" sz="800" dirty="0">
                <a:latin typeface="Helvetica" pitchFamily="2" charset="0"/>
              </a:rPr>
              <a:t>Continuous learning, risk taking and experimentation (failing fast), spending time to improve your daily work</a:t>
            </a:r>
            <a:endParaRPr lang="en-CA" sz="800" dirty="0">
              <a:effectLst/>
              <a:latin typeface="Helvetica" pitchFamily="2" charset="0"/>
            </a:endParaRPr>
          </a:p>
          <a:p>
            <a:endParaRPr lang="en-US" dirty="0"/>
          </a:p>
        </p:txBody>
      </p:sp>
      <p:sp>
        <p:nvSpPr>
          <p:cNvPr id="4" name="Slide Number Placeholder 3"/>
          <p:cNvSpPr>
            <a:spLocks noGrp="1"/>
          </p:cNvSpPr>
          <p:nvPr>
            <p:ph type="sldNum" sz="quarter" idx="10"/>
          </p:nvPr>
        </p:nvSpPr>
        <p:spPr/>
        <p:txBody>
          <a:bodyPr/>
          <a:lstStyle/>
          <a:p>
            <a:fld id="{A9A17949-2F3D-AD4B-8A4A-DA4821F03FB4}" type="slidenum">
              <a:rPr lang="en-US" smtClean="0"/>
              <a:t>25</a:t>
            </a:fld>
            <a:endParaRPr lang="en-US"/>
          </a:p>
        </p:txBody>
      </p:sp>
    </p:spTree>
    <p:extLst>
      <p:ext uri="{BB962C8B-B14F-4D97-AF65-F5344CB8AC3E}">
        <p14:creationId xmlns:p14="http://schemas.microsoft.com/office/powerpoint/2010/main" val="6823213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latin typeface="Helvetica" pitchFamily="2" charset="0"/>
              </a:rPr>
              <a:t>1. (left -&gt; right speed) (show SDLC)</a:t>
            </a:r>
          </a:p>
          <a:p>
            <a:r>
              <a:rPr lang="en-CA" dirty="0">
                <a:latin typeface="Helvetica" pitchFamily="2" charset="0"/>
              </a:rPr>
              <a:t>Emphasize the efficiency of the entire system, not just one part.</a:t>
            </a:r>
          </a:p>
          <a:p>
            <a:pPr>
              <a:buFont typeface="Arial" panose="020B0604020202020204" pitchFamily="34" charset="0"/>
              <a:buChar char="•"/>
            </a:pPr>
            <a:r>
              <a:rPr lang="en-CA" dirty="0">
                <a:latin typeface="Helvetica" pitchFamily="2" charset="0"/>
              </a:rPr>
              <a:t>This means that Security CANNOT slow down or stop the entire pipeline (pulling the Andon Cord), unless it's a true emergency. </a:t>
            </a:r>
          </a:p>
          <a:p>
            <a:pPr>
              <a:buFont typeface="Arial" panose="020B0604020202020204" pitchFamily="34" charset="0"/>
              <a:buChar char="•"/>
            </a:pPr>
            <a:r>
              <a:rPr lang="en-CA" dirty="0">
                <a:latin typeface="Helvetica" pitchFamily="2" charset="0"/>
              </a:rPr>
              <a:t>This means Security learning to sprint, just like Ops and Dev.</a:t>
            </a:r>
          </a:p>
          <a:p>
            <a:pPr>
              <a:buFont typeface="Arial" panose="020B0604020202020204" pitchFamily="34" charset="0"/>
              <a:buChar char="•"/>
            </a:pPr>
            <a:r>
              <a:rPr lang="en-CA" dirty="0">
                <a:latin typeface="Helvetica" pitchFamily="2" charset="0"/>
              </a:rPr>
              <a:t>Focus on improving ALL value streams, and how securing the final product and network offer value to all other steams.  </a:t>
            </a:r>
            <a:endParaRPr lang="en-CA" dirty="0">
              <a:effectLst/>
              <a:latin typeface="Helvetica" pitchFamily="2" charset="0"/>
            </a:endParaRPr>
          </a:p>
          <a:p>
            <a:endParaRPr lang="en-US" dirty="0"/>
          </a:p>
        </p:txBody>
      </p:sp>
      <p:sp>
        <p:nvSpPr>
          <p:cNvPr id="4" name="Slide Number Placeholder 3"/>
          <p:cNvSpPr>
            <a:spLocks noGrp="1"/>
          </p:cNvSpPr>
          <p:nvPr>
            <p:ph type="sldNum" sz="quarter" idx="10"/>
          </p:nvPr>
        </p:nvSpPr>
        <p:spPr/>
        <p:txBody>
          <a:bodyPr/>
          <a:lstStyle/>
          <a:p>
            <a:fld id="{A9A17949-2F3D-AD4B-8A4A-DA4821F03FB4}" type="slidenum">
              <a:rPr lang="en-US" smtClean="0"/>
              <a:t>26</a:t>
            </a:fld>
            <a:endParaRPr lang="en-US"/>
          </a:p>
        </p:txBody>
      </p:sp>
    </p:spTree>
    <p:extLst>
      <p:ext uri="{BB962C8B-B14F-4D97-AF65-F5344CB8AC3E}">
        <p14:creationId xmlns:p14="http://schemas.microsoft.com/office/powerpoint/2010/main" val="6326991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buFont typeface="Arial" panose="020B0604020202020204" pitchFamily="34" charset="0"/>
              <a:buChar char="•"/>
            </a:pPr>
            <a:r>
              <a:rPr lang="en-CA" dirty="0">
                <a:latin typeface="Helvetica" pitchFamily="2" charset="0"/>
              </a:rPr>
              <a:t>This means that Security CANNOT slow down or stop the entire pipeline (pulling the Andon Cord), unless it's a true emergency. </a:t>
            </a:r>
          </a:p>
          <a:p>
            <a:pPr>
              <a:buFont typeface="Arial" panose="020B0604020202020204" pitchFamily="34" charset="0"/>
              <a:buChar char="•"/>
            </a:pPr>
            <a:r>
              <a:rPr lang="en-CA" dirty="0">
                <a:latin typeface="Helvetica" pitchFamily="2" charset="0"/>
              </a:rPr>
              <a:t>This means Security learning to sprint, just like Ops and Dev.</a:t>
            </a:r>
          </a:p>
          <a:p>
            <a:pPr>
              <a:buFont typeface="Arial" panose="020B0604020202020204" pitchFamily="34" charset="0"/>
              <a:buChar char="•"/>
            </a:pPr>
            <a:r>
              <a:rPr lang="en-CA" dirty="0">
                <a:latin typeface="Helvetica" pitchFamily="2" charset="0"/>
              </a:rPr>
              <a:t>Focus on improving ALL value streams, and how securing the final product and network offer value to all other steams.  </a:t>
            </a:r>
          </a:p>
          <a:p>
            <a:pPr>
              <a:buFont typeface="Arial" panose="020B0604020202020204" pitchFamily="34" charset="0"/>
              <a:buChar char="•"/>
            </a:pPr>
            <a:endParaRPr lang="en-CA"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srgbClr val="222222"/>
              </a:solidFill>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DEE40694-3E12-7548-AEED-ED2508FCCA85}" type="slidenum">
              <a:rPr lang="en-US" smtClean="0"/>
              <a:t>27</a:t>
            </a:fld>
            <a:endParaRPr lang="en-US"/>
          </a:p>
        </p:txBody>
      </p:sp>
    </p:spTree>
    <p:extLst>
      <p:ext uri="{BB962C8B-B14F-4D97-AF65-F5344CB8AC3E}">
        <p14:creationId xmlns:p14="http://schemas.microsoft.com/office/powerpoint/2010/main" val="40045849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buFont typeface="Arial" panose="020B0604020202020204" pitchFamily="34" charset="0"/>
              <a:buChar char="•"/>
            </a:pPr>
            <a:r>
              <a:rPr lang="en-CA" dirty="0">
                <a:solidFill>
                  <a:srgbClr val="000000"/>
                </a:solidFill>
                <a:latin typeface="Helvetica" pitchFamily="2" charset="0"/>
              </a:rPr>
              <a:t>Helping the AppSec team tune static code analysis tools (brakeman, Fortify, </a:t>
            </a:r>
            <a:r>
              <a:rPr lang="en-CA" dirty="0" err="1">
                <a:solidFill>
                  <a:srgbClr val="000000"/>
                </a:solidFill>
                <a:latin typeface="Helvetica" pitchFamily="2" charset="0"/>
              </a:rPr>
              <a:t>checkmarx</a:t>
            </a:r>
            <a:r>
              <a:rPr lang="en-CA" dirty="0">
                <a:solidFill>
                  <a:srgbClr val="000000"/>
                </a:solidFill>
                <a:latin typeface="Helvetica" pitchFamily="2" charset="0"/>
              </a:rPr>
              <a:t>, </a:t>
            </a:r>
            <a:r>
              <a:rPr lang="en-CA" dirty="0" err="1">
                <a:solidFill>
                  <a:srgbClr val="000000"/>
                </a:solidFill>
                <a:latin typeface="Helvetica" pitchFamily="2" charset="0"/>
              </a:rPr>
              <a:t>etc</a:t>
            </a:r>
            <a:r>
              <a:rPr lang="en-CA" dirty="0">
                <a:solidFill>
                  <a:srgbClr val="000000"/>
                </a:solidFill>
                <a:latin typeface="Helvetica" pitchFamily="2" charset="0"/>
              </a:rPr>
              <a:t>)</a:t>
            </a:r>
          </a:p>
          <a:p>
            <a:pPr>
              <a:buFont typeface="Arial" panose="020B0604020202020204" pitchFamily="34" charset="0"/>
              <a:buChar char="•"/>
            </a:pPr>
            <a:r>
              <a:rPr lang="en-CA" dirty="0">
                <a:solidFill>
                  <a:srgbClr val="000000"/>
                </a:solidFill>
                <a:latin typeface="Helvetica" pitchFamily="2" charset="0"/>
              </a:rPr>
              <a:t>Add the security bugs to the defect tracker, and don’t mark them as “fixed” when the </a:t>
            </a:r>
            <a:r>
              <a:rPr lang="en-CA" dirty="0" err="1">
                <a:solidFill>
                  <a:srgbClr val="000000"/>
                </a:solidFill>
                <a:latin typeface="Helvetica" pitchFamily="2" charset="0"/>
              </a:rPr>
              <a:t>appsec</a:t>
            </a:r>
            <a:r>
              <a:rPr lang="en-CA" dirty="0">
                <a:solidFill>
                  <a:srgbClr val="000000"/>
                </a:solidFill>
                <a:latin typeface="Helvetica" pitchFamily="2" charset="0"/>
              </a:rPr>
              <a:t> team isn’t looking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srgbClr val="222222"/>
              </a:solidFill>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DEE40694-3E12-7548-AEED-ED2508FCCA85}" type="slidenum">
              <a:rPr lang="en-US" smtClean="0"/>
              <a:t>28</a:t>
            </a:fld>
            <a:endParaRPr lang="en-US"/>
          </a:p>
        </p:txBody>
      </p:sp>
    </p:spTree>
    <p:extLst>
      <p:ext uri="{BB962C8B-B14F-4D97-AF65-F5344CB8AC3E}">
        <p14:creationId xmlns:p14="http://schemas.microsoft.com/office/powerpoint/2010/main" val="819652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buFont typeface="Arial" panose="020B0604020202020204" pitchFamily="34" charset="0"/>
              <a:buChar char="•"/>
            </a:pPr>
            <a:r>
              <a:rPr lang="en-CA" dirty="0">
                <a:latin typeface="Helvetica" pitchFamily="2" charset="0"/>
              </a:rPr>
              <a:t>Using templates and code samples that are known-secure (sec code library), reused code that has already had security testing performed on them</a:t>
            </a:r>
          </a:p>
          <a:p>
            <a:pPr>
              <a:buFont typeface="Arial" panose="020B0604020202020204" pitchFamily="34" charset="0"/>
              <a:buChar char="•"/>
            </a:pPr>
            <a:r>
              <a:rPr lang="en-CA">
                <a:solidFill>
                  <a:srgbClr val="000000"/>
                </a:solidFill>
                <a:latin typeface="Helvetica" pitchFamily="2" charset="0"/>
              </a:rPr>
              <a:t>Using pre-scanned </a:t>
            </a:r>
            <a:r>
              <a:rPr lang="en-CA" dirty="0">
                <a:solidFill>
                  <a:srgbClr val="000000"/>
                </a:solidFill>
                <a:latin typeface="Helvetica" pitchFamily="2" charset="0"/>
              </a:rPr>
              <a:t>images that are up to date/fully patched</a:t>
            </a:r>
          </a:p>
          <a:p>
            <a:pPr>
              <a:buFont typeface="Arial" panose="020B0604020202020204" pitchFamily="34" charset="0"/>
              <a:buChar char="•"/>
            </a:pPr>
            <a:r>
              <a:rPr lang="en-CA" dirty="0">
                <a:solidFill>
                  <a:srgbClr val="000000"/>
                </a:solidFill>
                <a:latin typeface="Helvetica" pitchFamily="2" charset="0"/>
              </a:rPr>
              <a:t>Helping the security team setup automated regular scanning of images and containers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srgbClr val="222222"/>
              </a:solidFill>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DEE40694-3E12-7548-AEED-ED2508FCCA85}" type="slidenum">
              <a:rPr lang="en-US" smtClean="0"/>
              <a:t>29</a:t>
            </a:fld>
            <a:endParaRPr lang="en-US"/>
          </a:p>
        </p:txBody>
      </p:sp>
    </p:spTree>
    <p:extLst>
      <p:ext uri="{BB962C8B-B14F-4D97-AF65-F5344CB8AC3E}">
        <p14:creationId xmlns:p14="http://schemas.microsoft.com/office/powerpoint/2010/main" val="12028601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solidFill>
                  <a:srgbClr val="222222"/>
                </a:solidFill>
                <a:effectLst/>
                <a:latin typeface="Arial" panose="020B0604020202020204" pitchFamily="34" charset="0"/>
              </a:rPr>
              <a:t>There will be 4 ”photo” slides, plus the resources at the end. Get your phones ready!  </a:t>
            </a:r>
            <a:r>
              <a:rPr lang="en-CA" dirty="0">
                <a:solidFill>
                  <a:srgbClr val="222222"/>
                </a:solidFill>
                <a:effectLst/>
                <a:latin typeface="Arial" panose="020B0604020202020204" pitchFamily="34" charset="0"/>
                <a:sym typeface="Wingdings" pitchFamily="2" charset="2"/>
              </a:rPr>
              <a:t> </a:t>
            </a:r>
            <a:endParaRPr lang="en-CA" dirty="0">
              <a:solidFill>
                <a:srgbClr val="2222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srgbClr val="222222"/>
              </a:solidFill>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DEE40694-3E12-7548-AEED-ED2508FCCA85}" type="slidenum">
              <a:rPr lang="en-US" smtClean="0"/>
              <a:t>30</a:t>
            </a:fld>
            <a:endParaRPr lang="en-US"/>
          </a:p>
        </p:txBody>
      </p:sp>
    </p:spTree>
    <p:extLst>
      <p:ext uri="{BB962C8B-B14F-4D97-AF65-F5344CB8AC3E}">
        <p14:creationId xmlns:p14="http://schemas.microsoft.com/office/powerpoint/2010/main" val="12844758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CA" dirty="0">
                <a:latin typeface="Helvetica" pitchFamily="2" charset="0"/>
              </a:rPr>
              <a:t>What does this mean for developers? </a:t>
            </a:r>
          </a:p>
          <a:p>
            <a:pPr>
              <a:buFont typeface="Arial" panose="020B0604020202020204" pitchFamily="34" charset="0"/>
              <a:buChar char="•"/>
            </a:pPr>
            <a:r>
              <a:rPr lang="en-CA" dirty="0">
                <a:solidFill>
                  <a:srgbClr val="000000"/>
                </a:solidFill>
                <a:latin typeface="Helvetica" pitchFamily="2" charset="0"/>
              </a:rPr>
              <a:t>Helping AppSec team tune web proxy scanners such as Zap, Burp and </a:t>
            </a:r>
            <a:r>
              <a:rPr lang="en-CA" dirty="0" err="1">
                <a:solidFill>
                  <a:srgbClr val="000000"/>
                </a:solidFill>
                <a:latin typeface="Helvetica" pitchFamily="2" charset="0"/>
              </a:rPr>
              <a:t>SonarCube</a:t>
            </a:r>
            <a:r>
              <a:rPr lang="en-CA" dirty="0">
                <a:solidFill>
                  <a:srgbClr val="000000"/>
                </a:solidFill>
                <a:latin typeface="Helvetica" pitchFamily="2" charset="0"/>
              </a:rPr>
              <a:t> - addressing issues it finds</a:t>
            </a:r>
          </a:p>
          <a:p>
            <a:pPr>
              <a:buFont typeface="Arial" panose="020B0604020202020204" pitchFamily="34" charset="0"/>
              <a:buChar char="•"/>
            </a:pPr>
            <a:r>
              <a:rPr lang="en-CA" dirty="0">
                <a:solidFill>
                  <a:srgbClr val="000000"/>
                </a:solidFill>
                <a:latin typeface="Helvetica" pitchFamily="2" charset="0"/>
              </a:rPr>
              <a:t>If the AppSec team creates a security pipeline for testing for you, use it!</a:t>
            </a:r>
          </a:p>
          <a:p>
            <a:pPr>
              <a:buFont typeface="Arial" panose="020B0604020202020204" pitchFamily="34" charset="0"/>
              <a:buChar char="•"/>
            </a:pPr>
            <a:r>
              <a:rPr lang="en-CA" dirty="0">
                <a:solidFill>
                  <a:srgbClr val="000000"/>
                </a:solidFill>
                <a:latin typeface="Helvetica" pitchFamily="2" charset="0"/>
              </a:rPr>
              <a:t>Ensuring your libraries and other 3rd party components are secure by adding OWASP Dependency check or track, </a:t>
            </a:r>
            <a:r>
              <a:rPr lang="en-CA" dirty="0" err="1">
                <a:solidFill>
                  <a:srgbClr val="000000"/>
                </a:solidFill>
                <a:latin typeface="Helvetica" pitchFamily="2" charset="0"/>
              </a:rPr>
              <a:t>Retire.js</a:t>
            </a:r>
            <a:r>
              <a:rPr lang="en-CA" dirty="0">
                <a:solidFill>
                  <a:srgbClr val="000000"/>
                </a:solidFill>
                <a:latin typeface="Helvetica" pitchFamily="2" charset="0"/>
              </a:rPr>
              <a:t>, Black Duck, </a:t>
            </a:r>
            <a:r>
              <a:rPr lang="en-CA" dirty="0" err="1">
                <a:solidFill>
                  <a:srgbClr val="000000"/>
                </a:solidFill>
                <a:latin typeface="Helvetica" pitchFamily="2" charset="0"/>
              </a:rPr>
              <a:t>Snyk</a:t>
            </a:r>
            <a:r>
              <a:rPr lang="en-CA" dirty="0">
                <a:solidFill>
                  <a:srgbClr val="000000"/>
                </a:solidFill>
                <a:latin typeface="Helvetica" pitchFamily="2" charset="0"/>
              </a:rPr>
              <a:t>, (more!) to your pipeline.</a:t>
            </a:r>
            <a:endParaRPr lang="en-CA"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srgbClr val="222222"/>
              </a:solidFill>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DEE40694-3E12-7548-AEED-ED2508FCCA85}" type="slidenum">
              <a:rPr lang="en-US" smtClean="0"/>
              <a:t>31</a:t>
            </a:fld>
            <a:endParaRPr lang="en-US"/>
          </a:p>
        </p:txBody>
      </p:sp>
    </p:spTree>
    <p:extLst>
      <p:ext uri="{BB962C8B-B14F-4D97-AF65-F5344CB8AC3E}">
        <p14:creationId xmlns:p14="http://schemas.microsoft.com/office/powerpoint/2010/main" val="14154854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buFont typeface="Arial" panose="020B0604020202020204" pitchFamily="34" charset="0"/>
              <a:buChar char="•"/>
            </a:pPr>
            <a:r>
              <a:rPr lang="en-CA" dirty="0">
                <a:solidFill>
                  <a:srgbClr val="000000"/>
                </a:solidFill>
                <a:latin typeface="Helvetica" pitchFamily="2" charset="0"/>
              </a:rPr>
              <a:t>Add negative use cases as unit tests, not just positive use cases:  Morgan Roman</a:t>
            </a:r>
          </a:p>
          <a:p>
            <a:pPr>
              <a:buFont typeface="Arial" panose="020B0604020202020204" pitchFamily="34" charset="0"/>
              <a:buChar char="•"/>
            </a:pPr>
            <a:endParaRPr lang="en-CA" dirty="0">
              <a:solidFill>
                <a:srgbClr val="000000"/>
              </a:solidFill>
              <a:latin typeface="Helvetica" pitchFamily="2" charset="0"/>
            </a:endParaRPr>
          </a:p>
          <a:p>
            <a:pPr>
              <a:buFont typeface="Arial" panose="020B0604020202020204" pitchFamily="34" charset="0"/>
              <a:buChar char="•"/>
            </a:pPr>
            <a:endParaRPr lang="en-CA" dirty="0">
              <a:solidFill>
                <a:srgbClr val="000000"/>
              </a:solidFill>
              <a:latin typeface="Helvetica" pitchFamily="2" charset="0"/>
            </a:endParaRPr>
          </a:p>
          <a:p>
            <a:pPr>
              <a:buFont typeface="Arial" panose="020B0604020202020204" pitchFamily="34" charset="0"/>
              <a:buChar char="•"/>
            </a:pPr>
            <a:endParaRPr lang="en-CA" dirty="0">
              <a:solidFill>
                <a:srgbClr val="000000"/>
              </a:solidFill>
              <a:latin typeface="Helvetica" pitchFamily="2" charset="0"/>
            </a:endParaRPr>
          </a:p>
          <a:p>
            <a:pPr>
              <a:buFont typeface="Arial" panose="020B0604020202020204" pitchFamily="34" charset="0"/>
              <a:buChar char="•"/>
            </a:pPr>
            <a:endParaRPr lang="en-CA" dirty="0">
              <a:solidFill>
                <a:srgbClr val="000000"/>
              </a:solidFill>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srgbClr val="222222"/>
              </a:solidFill>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DEE40694-3E12-7548-AEED-ED2508FCCA85}" type="slidenum">
              <a:rPr lang="en-US" smtClean="0"/>
              <a:t>32</a:t>
            </a:fld>
            <a:endParaRPr lang="en-US"/>
          </a:p>
        </p:txBody>
      </p:sp>
    </p:spTree>
    <p:extLst>
      <p:ext uri="{BB962C8B-B14F-4D97-AF65-F5344CB8AC3E}">
        <p14:creationId xmlns:p14="http://schemas.microsoft.com/office/powerpoint/2010/main" val="400494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srgbClr val="2222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srgbClr val="222222"/>
              </a:solidFill>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DEE40694-3E12-7548-AEED-ED2508FCCA85}" type="slidenum">
              <a:rPr lang="en-US" smtClean="0"/>
              <a:t>33</a:t>
            </a:fld>
            <a:endParaRPr lang="en-US"/>
          </a:p>
        </p:txBody>
      </p:sp>
    </p:spTree>
    <p:extLst>
      <p:ext uri="{BB962C8B-B14F-4D97-AF65-F5344CB8AC3E}">
        <p14:creationId xmlns:p14="http://schemas.microsoft.com/office/powerpoint/2010/main" val="238462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Segoe UI Light" pitchFamily="34" charset="0"/>
                <a:ea typeface="+mn-ea"/>
                <a:cs typeface="+mn-cs"/>
              </a:rPr>
              <a:t>Who knows exactly what DevOps is? Well guess what, you’re going to know it inside and out by the end of this talk.</a:t>
            </a:r>
            <a:endParaRPr lang="en-US" dirty="0"/>
          </a:p>
        </p:txBody>
      </p:sp>
      <p:sp>
        <p:nvSpPr>
          <p:cNvPr id="4" name="Slide Number Placeholder 3"/>
          <p:cNvSpPr>
            <a:spLocks noGrp="1"/>
          </p:cNvSpPr>
          <p:nvPr>
            <p:ph type="sldNum" sz="quarter" idx="10"/>
          </p:nvPr>
        </p:nvSpPr>
        <p:spPr/>
        <p:txBody>
          <a:bodyPr/>
          <a:lstStyle/>
          <a:p>
            <a:fld id="{A9A17949-2F3D-AD4B-8A4A-DA4821F03FB4}" type="slidenum">
              <a:rPr lang="en-US" smtClean="0"/>
              <a:t>3</a:t>
            </a:fld>
            <a:endParaRPr lang="en-US"/>
          </a:p>
        </p:txBody>
      </p:sp>
    </p:spTree>
    <p:extLst>
      <p:ext uri="{BB962C8B-B14F-4D97-AF65-F5344CB8AC3E}">
        <p14:creationId xmlns:p14="http://schemas.microsoft.com/office/powerpoint/2010/main" val="7641741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latin typeface="Helvetica" pitchFamily="2" charset="0"/>
              </a:rPr>
              <a:t>2. (left &lt;- right - feedback)</a:t>
            </a:r>
          </a:p>
          <a:p>
            <a:r>
              <a:rPr lang="en-CA" dirty="0">
                <a:latin typeface="Helvetica" pitchFamily="2" charset="0"/>
              </a:rPr>
              <a:t>Fast feedback loops meanings "Pushing Left" in application security.  (house analogy) The goal of security</a:t>
            </a:r>
          </a:p>
          <a:p>
            <a:r>
              <a:rPr lang="en-CA" dirty="0">
                <a:latin typeface="Helvetica" pitchFamily="2" charset="0"/>
              </a:rPr>
              <a:t>activities in </a:t>
            </a:r>
            <a:r>
              <a:rPr lang="en-CA" dirty="0" err="1">
                <a:latin typeface="Helvetica" pitchFamily="2" charset="0"/>
              </a:rPr>
              <a:t>DevSecOps</a:t>
            </a:r>
            <a:r>
              <a:rPr lang="en-CA" dirty="0">
                <a:latin typeface="Helvetica" pitchFamily="2" charset="0"/>
              </a:rPr>
              <a:t> must be to shorten and amplify feedback loops so security flaws (design issues) and bugs (code issues) are fixed as early as possible, when it's faster, cheaper and easier to do a better job.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srgbClr val="222222"/>
              </a:solidFill>
              <a:effectLst/>
              <a:latin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A9A17949-2F3D-AD4B-8A4A-DA4821F03FB4}" type="slidenum">
              <a:rPr lang="en-US" smtClean="0"/>
              <a:t>34</a:t>
            </a:fld>
            <a:endParaRPr lang="en-US"/>
          </a:p>
        </p:txBody>
      </p:sp>
    </p:spTree>
    <p:extLst>
      <p:ext uri="{BB962C8B-B14F-4D97-AF65-F5344CB8AC3E}">
        <p14:creationId xmlns:p14="http://schemas.microsoft.com/office/powerpoint/2010/main" val="22600685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457200">
              <a:buFont typeface="Arial" panose="020B0604020202020204" pitchFamily="34" charset="0"/>
              <a:buChar char="•"/>
            </a:pPr>
            <a:r>
              <a:rPr lang="en-US" sz="2800" dirty="0"/>
              <a:t>Assisting in tuning SAST and DAST tools </a:t>
            </a:r>
          </a:p>
          <a:p>
            <a:pPr marL="685800" lvl="1" indent="-457200">
              <a:buFont typeface="Arial" panose="020B0604020202020204" pitchFamily="34" charset="0"/>
              <a:buChar char="•"/>
            </a:pPr>
            <a:r>
              <a:rPr lang="en-US" sz="2800" dirty="0"/>
              <a:t>Reusing known good code </a:t>
            </a:r>
          </a:p>
          <a:p>
            <a:pPr marL="685800" lvl="1" indent="-457200">
              <a:buFont typeface="Arial" panose="020B0604020202020204" pitchFamily="34" charset="0"/>
              <a:buChar char="•"/>
            </a:pPr>
            <a:r>
              <a:rPr lang="en-US" sz="2800" dirty="0"/>
              <a:t>Using up-to-date images</a:t>
            </a:r>
          </a:p>
          <a:p>
            <a:pPr marL="685800" lvl="1" indent="-457200">
              <a:buFont typeface="Arial" panose="020B0604020202020204" pitchFamily="34" charset="0"/>
              <a:buChar char="•"/>
            </a:pPr>
            <a:r>
              <a:rPr lang="en-US" sz="2800" dirty="0"/>
              <a:t>Using the Security Pipeline</a:t>
            </a:r>
          </a:p>
          <a:p>
            <a:pPr marL="685800" lvl="1" indent="-457200">
              <a:buFont typeface="Arial" panose="020B0604020202020204" pitchFamily="34" charset="0"/>
              <a:buChar char="•"/>
            </a:pPr>
            <a:r>
              <a:rPr lang="en-US" sz="2800" dirty="0"/>
              <a:t>Making negative unit tests</a:t>
            </a:r>
          </a:p>
          <a:p>
            <a:pPr marL="685800" lvl="1" indent="-457200">
              <a:buFont typeface="Arial" panose="020B0604020202020204" pitchFamily="34" charset="0"/>
              <a:buChar char="•"/>
            </a:pPr>
            <a:r>
              <a:rPr lang="en-US" sz="2800" dirty="0"/>
              <a:t>Severe security bugs break the build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srgbClr val="222222"/>
              </a:solidFill>
              <a:effectLst/>
              <a:latin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A9A17949-2F3D-AD4B-8A4A-DA4821F03FB4}" type="slidenum">
              <a:rPr lang="en-US" smtClean="0"/>
              <a:t>35</a:t>
            </a:fld>
            <a:endParaRPr lang="en-US"/>
          </a:p>
        </p:txBody>
      </p:sp>
    </p:spTree>
    <p:extLst>
      <p:ext uri="{BB962C8B-B14F-4D97-AF65-F5344CB8AC3E}">
        <p14:creationId xmlns:p14="http://schemas.microsoft.com/office/powerpoint/2010/main" val="15200708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CA" dirty="0">
                <a:latin typeface="Helvetica" pitchFamily="2" charset="0"/>
              </a:rPr>
              <a:t>Fast feedback loops meanings "Pushing Left" in application security.  The goal of security</a:t>
            </a:r>
          </a:p>
          <a:p>
            <a:r>
              <a:rPr lang="en-CA" dirty="0">
                <a:latin typeface="Helvetica" pitchFamily="2" charset="0"/>
              </a:rPr>
              <a:t>activities in </a:t>
            </a:r>
            <a:r>
              <a:rPr lang="en-CA" dirty="0" err="1">
                <a:latin typeface="Helvetica" pitchFamily="2" charset="0"/>
              </a:rPr>
              <a:t>DevSecOps</a:t>
            </a:r>
            <a:r>
              <a:rPr lang="en-CA" dirty="0">
                <a:latin typeface="Helvetica" pitchFamily="2" charset="0"/>
              </a:rPr>
              <a:t> must be to shorten and amplify feedback loops so security flaws (design issues) and bugs (code issues) are fixed as early as possible, when it's faster, cheaper and easier to do a better job.</a:t>
            </a:r>
          </a:p>
          <a:p>
            <a:r>
              <a:rPr lang="en-CA" dirty="0">
                <a:latin typeface="Helvetica" pitchFamily="2" charset="0"/>
              </a:rPr>
              <a:t> (house analogy) </a:t>
            </a:r>
            <a:endParaRPr lang="en-CA" dirty="0">
              <a:solidFill>
                <a:srgbClr val="222222"/>
              </a:solidFill>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DEE40694-3E12-7548-AEED-ED2508FCCA85}" type="slidenum">
              <a:rPr lang="en-US" smtClean="0"/>
              <a:t>36</a:t>
            </a:fld>
            <a:endParaRPr lang="en-US"/>
          </a:p>
        </p:txBody>
      </p:sp>
    </p:spTree>
    <p:extLst>
      <p:ext uri="{BB962C8B-B14F-4D97-AF65-F5344CB8AC3E}">
        <p14:creationId xmlns:p14="http://schemas.microsoft.com/office/powerpoint/2010/main" val="37465123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CA" sz="800" kern="1200" dirty="0">
                <a:solidFill>
                  <a:schemeClr val="tx1"/>
                </a:solidFill>
                <a:effectLst/>
                <a:latin typeface="Segoe UI Light" pitchFamily="34" charset="0"/>
                <a:ea typeface="+mn-ea"/>
                <a:cs typeface="+mn-cs"/>
              </a:rPr>
              <a:t>Faster feedback loops (of security related events and activities)</a:t>
            </a:r>
          </a:p>
          <a:p>
            <a:r>
              <a:rPr lang="en-CA" sz="800" kern="1200" dirty="0">
                <a:solidFill>
                  <a:schemeClr val="tx1"/>
                </a:solidFill>
                <a:effectLst/>
                <a:latin typeface="Segoe UI Light" pitchFamily="34" charset="0"/>
                <a:ea typeface="+mn-ea"/>
                <a:cs typeface="+mn-cs"/>
              </a:rPr>
              <a:t>Informing the security team what Dev and Ops are concerned about, so they can ensure they don’t negatively affect those things, feedback </a:t>
            </a:r>
          </a:p>
          <a:p>
            <a:pPr marL="0" marR="0" lvl="0" indent="0" algn="l" defTabSz="768113" rtl="0" eaLnBrk="1" fontAlgn="auto" latinLnBrk="0" hangingPunct="1">
              <a:lnSpc>
                <a:spcPct val="90000"/>
              </a:lnSpc>
              <a:spcBef>
                <a:spcPts val="0"/>
              </a:spcBef>
              <a:spcAft>
                <a:spcPts val="280"/>
              </a:spcAft>
              <a:buClrTx/>
              <a:buSzTx/>
              <a:buFontTx/>
              <a:buNone/>
              <a:tabLst/>
              <a:defRPr/>
            </a:pPr>
            <a:r>
              <a:rPr lang="en-CA" sz="800" dirty="0">
                <a:solidFill>
                  <a:srgbClr val="000000"/>
                </a:solidFill>
                <a:latin typeface="Helvetica" pitchFamily="2" charset="0"/>
              </a:rPr>
              <a:t>Repo Kid and other permission-reducing activities, for least </a:t>
            </a:r>
            <a:r>
              <a:rPr lang="en-CA" sz="800" dirty="0" err="1">
                <a:solidFill>
                  <a:srgbClr val="000000"/>
                </a:solidFill>
                <a:latin typeface="Helvetica" pitchFamily="2" charset="0"/>
              </a:rPr>
              <a:t>priv</a:t>
            </a:r>
            <a:r>
              <a:rPr lang="en-CA" sz="800" dirty="0">
                <a:solidFill>
                  <a:srgbClr val="000000"/>
                </a:solidFill>
                <a:latin typeface="Helvetica" pitchFamily="2" charset="0"/>
              </a:rPr>
              <a:t> from Netflix.  It used to be Repo MAN, but </a:t>
            </a:r>
            <a:r>
              <a:rPr lang="en-CA" sz="900" b="0" i="0" u="none" strike="noStrike" kern="1200" dirty="0">
                <a:solidFill>
                  <a:schemeClr val="tx1"/>
                </a:solidFill>
                <a:effectLst/>
                <a:latin typeface="Segoe UI Light" pitchFamily="34" charset="0"/>
                <a:ea typeface="+mn-ea"/>
                <a:cs typeface="+mn-cs"/>
              </a:rPr>
              <a:t>it made the security team unpopular…. </a:t>
            </a:r>
            <a:endParaRPr lang="en-CA" sz="800" kern="1200" dirty="0">
              <a:solidFill>
                <a:schemeClr val="tx1"/>
              </a:solidFill>
              <a:effectLst/>
              <a:latin typeface="Segoe UI Light" pitchFamily="34" charset="0"/>
              <a:ea typeface="+mn-ea"/>
              <a:cs typeface="+mn-cs"/>
            </a:endParaRPr>
          </a:p>
          <a:p>
            <a:r>
              <a:rPr lang="en-CA" sz="800" kern="1200" dirty="0">
                <a:solidFill>
                  <a:schemeClr val="tx1"/>
                </a:solidFill>
                <a:effectLst/>
                <a:latin typeface="Segoe UI Light" pitchFamily="34" charset="0"/>
                <a:ea typeface="+mn-ea"/>
                <a:cs typeface="+mn-cs"/>
              </a:rPr>
              <a:t>if security tests fail, the continuous integration server must break the build.  Just like quality tests.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srgbClr val="222222"/>
              </a:solidFill>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DEE40694-3E12-7548-AEED-ED2508FCCA85}" type="slidenum">
              <a:rPr lang="en-US" smtClean="0"/>
              <a:t>37</a:t>
            </a:fld>
            <a:endParaRPr lang="en-US"/>
          </a:p>
        </p:txBody>
      </p:sp>
    </p:spTree>
    <p:extLst>
      <p:ext uri="{BB962C8B-B14F-4D97-AF65-F5344CB8AC3E}">
        <p14:creationId xmlns:p14="http://schemas.microsoft.com/office/powerpoint/2010/main" val="42254642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CA" sz="800" kern="1200" dirty="0">
                <a:solidFill>
                  <a:schemeClr val="tx1"/>
                </a:solidFill>
                <a:effectLst/>
                <a:latin typeface="Segoe UI Light" pitchFamily="34" charset="0"/>
                <a:ea typeface="+mn-ea"/>
                <a:cs typeface="+mn-cs"/>
              </a:rPr>
              <a:t>If security tests fail they break the build.  Security is a part of quality. </a:t>
            </a:r>
          </a:p>
          <a:p>
            <a:r>
              <a:rPr lang="en-CA" sz="800" kern="1200" dirty="0">
                <a:solidFill>
                  <a:schemeClr val="tx1"/>
                </a:solidFill>
                <a:effectLst/>
                <a:latin typeface="Segoe UI Light" pitchFamily="34" charset="0"/>
                <a:ea typeface="+mn-ea"/>
                <a:cs typeface="+mn-cs"/>
              </a:rPr>
              <a:t>Check all apps for things found in each </a:t>
            </a:r>
            <a:r>
              <a:rPr lang="en-CA" sz="800" kern="1200" dirty="0" err="1">
                <a:solidFill>
                  <a:schemeClr val="tx1"/>
                </a:solidFill>
                <a:effectLst/>
                <a:latin typeface="Segoe UI Light" pitchFamily="34" charset="0"/>
                <a:ea typeface="+mn-ea"/>
                <a:cs typeface="+mn-cs"/>
              </a:rPr>
              <a:t>pentest</a:t>
            </a:r>
            <a:r>
              <a:rPr lang="en-CA" sz="800" kern="1200" dirty="0">
                <a:solidFill>
                  <a:schemeClr val="tx1"/>
                </a:solidFill>
                <a:effectLst/>
                <a:latin typeface="Segoe UI Light" pitchFamily="34" charset="0"/>
                <a:ea typeface="+mn-ea"/>
                <a:cs typeface="+mn-cs"/>
              </a:rPr>
              <a:t> result, add these tests to unit tests</a:t>
            </a:r>
          </a:p>
          <a:p>
            <a:r>
              <a:rPr lang="en-CA" sz="800" kern="1200" dirty="0">
                <a:solidFill>
                  <a:schemeClr val="tx1"/>
                </a:solidFill>
                <a:effectLst/>
                <a:latin typeface="Segoe UI Light" pitchFamily="34" charset="0"/>
                <a:ea typeface="+mn-ea"/>
                <a:cs typeface="+mn-cs"/>
              </a:rPr>
              <a:t>Performing security sprints</a:t>
            </a:r>
          </a:p>
          <a:p>
            <a:r>
              <a:rPr lang="en-CA" sz="800" kern="1200" dirty="0">
                <a:solidFill>
                  <a:schemeClr val="tx1"/>
                </a:solidFill>
                <a:effectLst/>
                <a:latin typeface="Segoe UI Light" pitchFamily="34" charset="0"/>
                <a:ea typeface="+mn-ea"/>
                <a:cs typeface="+mn-cs"/>
              </a:rPr>
              <a:t>Participating in Threat modelling activities if the AppSec team asks you for help</a:t>
            </a:r>
          </a:p>
          <a:p>
            <a:r>
              <a:rPr lang="en-CA" sz="800" kern="1200" dirty="0">
                <a:solidFill>
                  <a:schemeClr val="tx1"/>
                </a:solidFill>
                <a:effectLst/>
                <a:latin typeface="Segoe UI Light" pitchFamily="34" charset="0"/>
                <a:ea typeface="+mn-ea"/>
                <a:cs typeface="+mn-cs"/>
              </a:rPr>
              <a:t>Participating in security incidents and investigations if need be</a:t>
            </a:r>
          </a:p>
          <a:p>
            <a:r>
              <a:rPr lang="en-CA" sz="800" kern="1200" dirty="0">
                <a:solidFill>
                  <a:schemeClr val="tx1"/>
                </a:solidFill>
                <a:effectLst/>
                <a:latin typeface="Segoe UI Light" pitchFamily="34" charset="0"/>
                <a:ea typeface="+mn-ea"/>
                <a:cs typeface="+mn-cs"/>
              </a:rPr>
              <a:t>Learning to use security tools, and how to use their feedback immediately to improve code quality</a:t>
            </a:r>
          </a:p>
          <a:p>
            <a:r>
              <a:rPr lang="en-CA" sz="800" kern="1200" dirty="0">
                <a:solidFill>
                  <a:schemeClr val="tx1"/>
                </a:solidFill>
                <a:effectLst/>
                <a:latin typeface="Segoe UI Light" pitchFamily="34" charset="0"/>
                <a:ea typeface="+mn-ea"/>
                <a:cs typeface="+mn-cs"/>
              </a:rPr>
              <a:t>Use the security pipeline to test your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srgbClr val="222222"/>
              </a:solidFill>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DEE40694-3E12-7548-AEED-ED2508FCCA85}" type="slidenum">
              <a:rPr lang="en-US" smtClean="0"/>
              <a:t>38</a:t>
            </a:fld>
            <a:endParaRPr lang="en-US"/>
          </a:p>
        </p:txBody>
      </p:sp>
    </p:spTree>
    <p:extLst>
      <p:ext uri="{BB962C8B-B14F-4D97-AF65-F5344CB8AC3E}">
        <p14:creationId xmlns:p14="http://schemas.microsoft.com/office/powerpoint/2010/main" val="35722932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CA" sz="700" kern="1200" dirty="0">
                <a:solidFill>
                  <a:schemeClr val="tx1"/>
                </a:solidFill>
                <a:effectLst/>
                <a:latin typeface="Segoe UI Light" pitchFamily="34" charset="0"/>
                <a:ea typeface="+mn-ea"/>
                <a:cs typeface="+mn-cs"/>
              </a:rPr>
              <a:t>Faster feedback loops (of security problems, that you need to fix)</a:t>
            </a:r>
          </a:p>
          <a:p>
            <a:r>
              <a:rPr lang="en-CA" sz="700" kern="1200" dirty="0">
                <a:solidFill>
                  <a:schemeClr val="tx1"/>
                </a:solidFill>
                <a:effectLst/>
                <a:latin typeface="Segoe UI Light" pitchFamily="34" charset="0"/>
                <a:ea typeface="+mn-ea"/>
                <a:cs typeface="+mn-cs"/>
              </a:rPr>
              <a:t>You will break the build if you introduce security issues</a:t>
            </a:r>
          </a:p>
          <a:p>
            <a:r>
              <a:rPr lang="en-CA" sz="700" kern="1200" dirty="0">
                <a:solidFill>
                  <a:schemeClr val="tx1"/>
                </a:solidFill>
                <a:effectLst/>
                <a:latin typeface="Segoe UI Light" pitchFamily="34" charset="0"/>
                <a:ea typeface="+mn-ea"/>
                <a:cs typeface="+mn-cs"/>
              </a:rPr>
              <a:t>Searching ALL the apps for items found in each </a:t>
            </a:r>
            <a:r>
              <a:rPr lang="en-CA" sz="700" kern="1200" dirty="0" err="1">
                <a:solidFill>
                  <a:schemeClr val="tx1"/>
                </a:solidFill>
                <a:effectLst/>
                <a:latin typeface="Segoe UI Light" pitchFamily="34" charset="0"/>
                <a:ea typeface="+mn-ea"/>
                <a:cs typeface="+mn-cs"/>
              </a:rPr>
              <a:t>pentest</a:t>
            </a:r>
            <a:r>
              <a:rPr lang="en-CA" sz="700" kern="1200" dirty="0">
                <a:solidFill>
                  <a:schemeClr val="tx1"/>
                </a:solidFill>
                <a:effectLst/>
                <a:latin typeface="Segoe UI Light" pitchFamily="34" charset="0"/>
                <a:ea typeface="+mn-ea"/>
                <a:cs typeface="+mn-cs"/>
              </a:rPr>
              <a:t> result, then add these tests to unit tests</a:t>
            </a:r>
          </a:p>
          <a:p>
            <a:r>
              <a:rPr lang="en-CA" sz="700" kern="1200" dirty="0">
                <a:solidFill>
                  <a:schemeClr val="tx1"/>
                </a:solidFill>
                <a:effectLst/>
                <a:latin typeface="Segoe UI Light" pitchFamily="34" charset="0"/>
                <a:ea typeface="+mn-ea"/>
                <a:cs typeface="+mn-cs"/>
              </a:rPr>
              <a:t>Adding security sprints to your project timeline</a:t>
            </a:r>
          </a:p>
          <a:p>
            <a:r>
              <a:rPr lang="en-CA" sz="700" kern="1200" dirty="0">
                <a:solidFill>
                  <a:schemeClr val="tx1"/>
                </a:solidFill>
                <a:effectLst/>
                <a:latin typeface="Segoe UI Light" pitchFamily="34" charset="0"/>
                <a:ea typeface="+mn-ea"/>
                <a:cs typeface="+mn-cs"/>
              </a:rPr>
              <a:t>Participating in Threat modelling activities </a:t>
            </a:r>
          </a:p>
          <a:p>
            <a:r>
              <a:rPr lang="en-CA" sz="700" kern="1200" dirty="0">
                <a:solidFill>
                  <a:schemeClr val="tx1"/>
                </a:solidFill>
                <a:effectLst/>
                <a:latin typeface="Segoe UI Light" pitchFamily="34" charset="0"/>
                <a:ea typeface="+mn-ea"/>
                <a:cs typeface="+mn-cs"/>
              </a:rPr>
              <a:t>Participating in security incidents and investigations, if need be</a:t>
            </a:r>
          </a:p>
          <a:p>
            <a:r>
              <a:rPr lang="en-CA" sz="700" kern="1200" dirty="0">
                <a:solidFill>
                  <a:schemeClr val="tx1"/>
                </a:solidFill>
                <a:effectLst/>
                <a:latin typeface="Segoe UI Light" pitchFamily="34" charset="0"/>
                <a:ea typeface="+mn-ea"/>
                <a:cs typeface="+mn-cs"/>
              </a:rPr>
              <a:t>If security tests fail, the continuous integration server must break the build.  Just like quality tests.</a:t>
            </a:r>
          </a:p>
          <a:p>
            <a:r>
              <a:rPr lang="en-CA" sz="700" kern="1200" dirty="0">
                <a:solidFill>
                  <a:schemeClr val="tx1"/>
                </a:solidFill>
                <a:effectLst/>
                <a:latin typeface="Segoe UI Light" pitchFamily="34" charset="0"/>
                <a:ea typeface="+mn-ea"/>
                <a:cs typeface="+mn-cs"/>
              </a:rPr>
              <a:t>Learning to use security tools, and how to use their feedback immediately to improve code quality</a:t>
            </a:r>
          </a:p>
          <a:p>
            <a:r>
              <a:rPr lang="en-CA" sz="700" kern="1200" dirty="0">
                <a:solidFill>
                  <a:schemeClr val="tx1"/>
                </a:solidFill>
                <a:effectLst/>
                <a:latin typeface="Segoe UI Light" pitchFamily="34" charset="0"/>
                <a:ea typeface="+mn-ea"/>
                <a:cs typeface="+mn-cs"/>
              </a:rPr>
              <a:t>Use the security pipeline to test your code</a:t>
            </a:r>
          </a:p>
        </p:txBody>
      </p:sp>
      <p:sp>
        <p:nvSpPr>
          <p:cNvPr id="4" name="Slide Number Placeholder 3"/>
          <p:cNvSpPr>
            <a:spLocks noGrp="1"/>
          </p:cNvSpPr>
          <p:nvPr>
            <p:ph type="sldNum" sz="quarter" idx="10"/>
          </p:nvPr>
        </p:nvSpPr>
        <p:spPr/>
        <p:txBody>
          <a:bodyPr/>
          <a:lstStyle/>
          <a:p>
            <a:fld id="{DEE40694-3E12-7548-AEED-ED2508FCCA85}" type="slidenum">
              <a:rPr lang="en-US" smtClean="0"/>
              <a:t>39</a:t>
            </a:fld>
            <a:endParaRPr lang="en-US"/>
          </a:p>
        </p:txBody>
      </p:sp>
    </p:spTree>
    <p:extLst>
      <p:ext uri="{BB962C8B-B14F-4D97-AF65-F5344CB8AC3E}">
        <p14:creationId xmlns:p14="http://schemas.microsoft.com/office/powerpoint/2010/main" val="39979961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latin typeface="Helvetica" pitchFamily="2" charset="0"/>
              </a:rPr>
              <a:t>3 (full circle - continuous learning) </a:t>
            </a:r>
          </a:p>
          <a:p>
            <a:r>
              <a:rPr lang="en-CA" dirty="0">
                <a:latin typeface="Helvetica" pitchFamily="2" charset="0"/>
              </a:rPr>
              <a:t>•Allocating time for the improvement of daily work</a:t>
            </a:r>
          </a:p>
          <a:p>
            <a:r>
              <a:rPr lang="en-CA" dirty="0">
                <a:latin typeface="Helvetica" pitchFamily="2" charset="0"/>
              </a:rPr>
              <a:t>•Creating rituals that reward the team for taking risks</a:t>
            </a:r>
          </a:p>
        </p:txBody>
      </p:sp>
      <p:sp>
        <p:nvSpPr>
          <p:cNvPr id="4" name="Slide Number Placeholder 3"/>
          <p:cNvSpPr>
            <a:spLocks noGrp="1"/>
          </p:cNvSpPr>
          <p:nvPr>
            <p:ph type="sldNum" sz="quarter" idx="10"/>
          </p:nvPr>
        </p:nvSpPr>
        <p:spPr/>
        <p:txBody>
          <a:bodyPr/>
          <a:lstStyle/>
          <a:p>
            <a:fld id="{A9A17949-2F3D-AD4B-8A4A-DA4821F03FB4}" type="slidenum">
              <a:rPr lang="en-US" smtClean="0"/>
              <a:t>40</a:t>
            </a:fld>
            <a:endParaRPr lang="en-US"/>
          </a:p>
        </p:txBody>
      </p:sp>
    </p:spTree>
    <p:extLst>
      <p:ext uri="{BB962C8B-B14F-4D97-AF65-F5344CB8AC3E}">
        <p14:creationId xmlns:p14="http://schemas.microsoft.com/office/powerpoint/2010/main" val="13119564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CA" dirty="0">
                <a:latin typeface="Helvetica" pitchFamily="2" charset="0"/>
              </a:rPr>
              <a:t>3 (full circle - continuous learning) </a:t>
            </a:r>
          </a:p>
          <a:p>
            <a:r>
              <a:rPr lang="en-CA" dirty="0">
                <a:latin typeface="Helvetica" pitchFamily="2" charset="0"/>
              </a:rPr>
              <a:t>It means that every moment possible should be a teaching moment. </a:t>
            </a:r>
          </a:p>
          <a:p>
            <a:r>
              <a:rPr lang="en-CA" dirty="0">
                <a:latin typeface="Helvetica" pitchFamily="2" charset="0"/>
              </a:rPr>
              <a:t>•Allocating time for the improvement of daily security work FOR DEV AND OPS, enabling both teams to get this done.</a:t>
            </a:r>
          </a:p>
          <a:p>
            <a:r>
              <a:rPr lang="en-CA" dirty="0">
                <a:latin typeface="Helvetica" pitchFamily="2" charset="0"/>
              </a:rPr>
              <a:t>•Creating rituals that reward the team for taking risks: celebrate successes</a:t>
            </a:r>
          </a:p>
          <a:p>
            <a:r>
              <a:rPr lang="en-CA" dirty="0">
                <a:latin typeface="Helvetica" pitchFamily="2" charset="0"/>
              </a:rPr>
              <a:t>•Introducing faults into the system to increase resilience: red team exercises, Netflix Chaos Monkey</a:t>
            </a:r>
            <a:endParaRPr lang="en-CA" dirty="0">
              <a:effectLst/>
              <a:latin typeface="Helvetica" pitchFamily="2" charset="0"/>
            </a:endParaRPr>
          </a:p>
          <a:p>
            <a:endParaRPr lang="en-US" dirty="0"/>
          </a:p>
        </p:txBody>
      </p:sp>
      <p:sp>
        <p:nvSpPr>
          <p:cNvPr id="4" name="Slide Number Placeholder 3"/>
          <p:cNvSpPr>
            <a:spLocks noGrp="1"/>
          </p:cNvSpPr>
          <p:nvPr>
            <p:ph type="sldNum" sz="quarter" idx="10"/>
          </p:nvPr>
        </p:nvSpPr>
        <p:spPr/>
        <p:txBody>
          <a:bodyPr/>
          <a:lstStyle/>
          <a:p>
            <a:fld id="{DEE40694-3E12-7548-AEED-ED2508FCCA85}" type="slidenum">
              <a:rPr lang="en-US" smtClean="0"/>
              <a:t>41</a:t>
            </a:fld>
            <a:endParaRPr lang="en-US"/>
          </a:p>
        </p:txBody>
      </p:sp>
    </p:spTree>
    <p:extLst>
      <p:ext uri="{BB962C8B-B14F-4D97-AF65-F5344CB8AC3E}">
        <p14:creationId xmlns:p14="http://schemas.microsoft.com/office/powerpoint/2010/main" val="5688237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CA" dirty="0">
                <a:latin typeface="Helvetica" pitchFamily="2" charset="0"/>
              </a:rPr>
              <a:t>3 (full circle - continuous learning) </a:t>
            </a:r>
          </a:p>
          <a:p>
            <a:pPr marL="685800" lvl="1" indent="-457200">
              <a:buFont typeface="Arial" panose="020B0604020202020204" pitchFamily="34" charset="0"/>
              <a:buChar char="•"/>
            </a:pPr>
            <a:r>
              <a:rPr lang="en-US" sz="2800" dirty="0"/>
              <a:t>Accept security training if offered</a:t>
            </a:r>
          </a:p>
          <a:p>
            <a:pPr marL="685800" lvl="1" indent="-457200">
              <a:buFont typeface="Arial" panose="020B0604020202020204" pitchFamily="34" charset="0"/>
              <a:buChar char="•"/>
            </a:pPr>
            <a:r>
              <a:rPr lang="en-US" sz="2800" dirty="0"/>
              <a:t>Train yourself </a:t>
            </a:r>
          </a:p>
          <a:p>
            <a:pPr marL="685800" lvl="1" indent="-457200">
              <a:buFont typeface="Arial" panose="020B0604020202020204" pitchFamily="34" charset="0"/>
              <a:buChar char="•"/>
            </a:pPr>
            <a:r>
              <a:rPr lang="en-US" sz="2800" dirty="0"/>
              <a:t>Share information widely when you fix security issues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srgbClr val="222222"/>
              </a:solidFill>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DEE40694-3E12-7548-AEED-ED2508FCCA85}" type="slidenum">
              <a:rPr lang="en-US" smtClean="0"/>
              <a:t>42</a:t>
            </a:fld>
            <a:endParaRPr lang="en-US"/>
          </a:p>
        </p:txBody>
      </p:sp>
    </p:spTree>
    <p:extLst>
      <p:ext uri="{BB962C8B-B14F-4D97-AF65-F5344CB8AC3E}">
        <p14:creationId xmlns:p14="http://schemas.microsoft.com/office/powerpoint/2010/main" val="33966064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CA" dirty="0">
                <a:latin typeface="Helvetica" pitchFamily="2" charset="0"/>
              </a:rPr>
              <a:t>3 (full circle - continuous learning) </a:t>
            </a:r>
          </a:p>
          <a:p>
            <a:pPr marL="685800" lvl="1" indent="-457200">
              <a:buFont typeface="Arial" panose="020B0604020202020204" pitchFamily="34" charset="0"/>
              <a:buChar char="•"/>
            </a:pPr>
            <a:r>
              <a:rPr lang="en-US" sz="2800" dirty="0"/>
              <a:t>Participate in Security Simulations</a:t>
            </a:r>
          </a:p>
          <a:p>
            <a:pPr marL="685800" lvl="1" indent="-457200">
              <a:buFont typeface="Arial" panose="020B0604020202020204" pitchFamily="34" charset="0"/>
              <a:buChar char="•"/>
            </a:pPr>
            <a:r>
              <a:rPr lang="en-US" sz="2800" dirty="0"/>
              <a:t>Ask for and analyze metrics from security testing results, look for patterns or systemic issues</a:t>
            </a:r>
          </a:p>
          <a:p>
            <a:pPr marL="685800" lvl="1" indent="-457200">
              <a:buFont typeface="Arial" panose="020B0604020202020204" pitchFamily="34" charset="0"/>
              <a:buChar char="•"/>
            </a:pPr>
            <a:r>
              <a:rPr lang="en-US" sz="2800" dirty="0"/>
              <a:t>Ensure you perform blameless introspection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srgbClr val="222222"/>
              </a:solidFill>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DEE40694-3E12-7548-AEED-ED2508FCCA85}" type="slidenum">
              <a:rPr lang="en-US" smtClean="0"/>
              <a:t>43</a:t>
            </a:fld>
            <a:endParaRPr lang="en-US"/>
          </a:p>
        </p:txBody>
      </p:sp>
    </p:spTree>
    <p:extLst>
      <p:ext uri="{BB962C8B-B14F-4D97-AF65-F5344CB8AC3E}">
        <p14:creationId xmlns:p14="http://schemas.microsoft.com/office/powerpoint/2010/main" val="830927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old Waterfall security model will not work if the rest of IT is doing DevOps.  If they sprint, we sprint.  If they automate, we automate.  This talk is going to be about what security needs to change so that we can adapt to our developers and ops people doing DevOps.  And this means working together, being right in the middle of it.  Hence; </a:t>
            </a:r>
            <a:r>
              <a:rPr lang="en-US" sz="1200" dirty="0" err="1"/>
              <a:t>DevSecOps</a:t>
            </a:r>
            <a:r>
              <a:rPr lang="en-US" sz="1200" dirty="0"/>
              <a:t>.</a:t>
            </a:r>
          </a:p>
        </p:txBody>
      </p:sp>
      <p:sp>
        <p:nvSpPr>
          <p:cNvPr id="4" name="Slide Number Placeholder 3"/>
          <p:cNvSpPr>
            <a:spLocks noGrp="1"/>
          </p:cNvSpPr>
          <p:nvPr>
            <p:ph type="sldNum" sz="quarter" idx="10"/>
          </p:nvPr>
        </p:nvSpPr>
        <p:spPr/>
        <p:txBody>
          <a:bodyPr/>
          <a:lstStyle/>
          <a:p>
            <a:fld id="{A9A17949-2F3D-AD4B-8A4A-DA4821F03FB4}" type="slidenum">
              <a:rPr lang="en-US" smtClean="0"/>
              <a:t>4</a:t>
            </a:fld>
            <a:endParaRPr lang="en-US"/>
          </a:p>
        </p:txBody>
      </p:sp>
    </p:spTree>
    <p:extLst>
      <p:ext uri="{BB962C8B-B14F-4D97-AF65-F5344CB8AC3E}">
        <p14:creationId xmlns:p14="http://schemas.microsoft.com/office/powerpoint/2010/main" val="38564161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srgbClr val="222222"/>
              </a:solidFill>
              <a:effectLst/>
              <a:latin typeface="Arial" panose="020B0604020202020204" pitchFamily="34" charset="0"/>
            </a:endParaRPr>
          </a:p>
          <a:p>
            <a:r>
              <a:rPr lang="en-CA" dirty="0">
                <a:latin typeface="Helvetica" pitchFamily="2" charset="0"/>
              </a:rPr>
              <a:t>Enabling and encouraging Continual experimentation, risk taking and learning from failure (failing fast):</a:t>
            </a:r>
          </a:p>
          <a:p>
            <a:r>
              <a:rPr lang="en-CA" dirty="0">
                <a:latin typeface="Helvetica" pitchFamily="2" charset="0"/>
              </a:rPr>
              <a:t>*pushing to improve security</a:t>
            </a:r>
          </a:p>
          <a:p>
            <a:r>
              <a:rPr lang="en-CA" dirty="0">
                <a:latin typeface="Helvetica" pitchFamily="2" charset="0"/>
              </a:rPr>
              <a:t>*innovations in testing, can't be locked down into one process</a:t>
            </a:r>
          </a:p>
          <a:p>
            <a:r>
              <a:rPr lang="en-CA" dirty="0">
                <a:latin typeface="Helvetica" pitchFamily="2" charset="0"/>
              </a:rPr>
              <a:t>Fostering the understanding repetition and practice is the prerequisite to mastery: </a:t>
            </a:r>
          </a:p>
          <a:p>
            <a:r>
              <a:rPr lang="en-CA" dirty="0">
                <a:latin typeface="Helvetica" pitchFamily="2" charset="0"/>
              </a:rPr>
              <a:t>* Incident simulations: practice makes perfect</a:t>
            </a:r>
          </a:p>
          <a:p>
            <a:r>
              <a:rPr lang="en-CA" dirty="0">
                <a:latin typeface="Helvetica" pitchFamily="2" charset="0"/>
              </a:rPr>
              <a:t>* Repeat secure coding training</a:t>
            </a:r>
          </a:p>
          <a:p>
            <a:pPr>
              <a:buFont typeface="Arial" panose="020B0604020202020204" pitchFamily="34" charset="0"/>
              <a:buChar char="•"/>
            </a:pPr>
            <a:r>
              <a:rPr lang="en-CA" dirty="0">
                <a:latin typeface="Helvetica" pitchFamily="2" charset="0"/>
              </a:rPr>
              <a:t>If the metrics from the AppSec team show there are repetitive issues, create workshops, ensure everyone learns</a:t>
            </a:r>
            <a:endParaRPr lang="en-CA"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srgbClr val="222222"/>
              </a:solidFill>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DEE40694-3E12-7548-AEED-ED2508FCCA85}" type="slidenum">
              <a:rPr lang="en-US" smtClean="0"/>
              <a:t>44</a:t>
            </a:fld>
            <a:endParaRPr lang="en-US"/>
          </a:p>
        </p:txBody>
      </p:sp>
    </p:spTree>
    <p:extLst>
      <p:ext uri="{BB962C8B-B14F-4D97-AF65-F5344CB8AC3E}">
        <p14:creationId xmlns:p14="http://schemas.microsoft.com/office/powerpoint/2010/main" val="4001221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latin typeface="Helvetica" pitchFamily="2" charset="0"/>
              </a:rPr>
              <a:t>Reinforce the new culture that security is everybody’s job</a:t>
            </a:r>
          </a:p>
          <a:p>
            <a:pPr>
              <a:buFont typeface="Arial" panose="020B0604020202020204" pitchFamily="34" charset="0"/>
              <a:buChar char="•"/>
            </a:pPr>
            <a:r>
              <a:rPr lang="en-CA" dirty="0">
                <a:latin typeface="Helvetica" pitchFamily="2" charset="0"/>
              </a:rPr>
              <a:t>Celebrate when you pass a </a:t>
            </a:r>
            <a:r>
              <a:rPr lang="en-CA" dirty="0" err="1">
                <a:latin typeface="Helvetica" pitchFamily="2" charset="0"/>
              </a:rPr>
              <a:t>pentest</a:t>
            </a:r>
            <a:r>
              <a:rPr lang="en-CA" dirty="0">
                <a:latin typeface="Helvetica" pitchFamily="2" charset="0"/>
              </a:rPr>
              <a:t> or pass through the security pipeline for the first time with no highs or mediums (explain High, medium and low)</a:t>
            </a:r>
          </a:p>
          <a:p>
            <a:pPr marL="685800" lvl="1" indent="-457200">
              <a:buFont typeface="Arial" panose="020B0604020202020204" pitchFamily="34" charset="0"/>
              <a:buChar char="•"/>
            </a:pPr>
            <a:r>
              <a:rPr lang="en-US" sz="2800" dirty="0"/>
              <a:t>When you pass a </a:t>
            </a:r>
            <a:r>
              <a:rPr lang="en-US" sz="2800" dirty="0" err="1"/>
              <a:t>PenTest</a:t>
            </a:r>
            <a:endParaRPr lang="en-US" sz="2800" dirty="0"/>
          </a:p>
          <a:p>
            <a:pPr marL="685800" lvl="1" indent="-457200">
              <a:buFont typeface="Arial" panose="020B0604020202020204" pitchFamily="34" charset="0"/>
              <a:buChar char="•"/>
            </a:pPr>
            <a:r>
              <a:rPr lang="en-US" sz="2800" dirty="0"/>
              <a:t>Make it through the Sec Pipeline</a:t>
            </a:r>
          </a:p>
          <a:p>
            <a:pPr marL="685800" lvl="1" indent="-457200">
              <a:buFont typeface="Arial" panose="020B0604020202020204" pitchFamily="34" charset="0"/>
              <a:buChar char="•"/>
            </a:pPr>
            <a:r>
              <a:rPr lang="en-US" sz="2800" dirty="0"/>
              <a:t>Handle an incident well</a:t>
            </a:r>
          </a:p>
          <a:p>
            <a:pPr marL="685800" lvl="1" indent="-457200">
              <a:buFont typeface="Arial" panose="020B0604020202020204" pitchFamily="34" charset="0"/>
              <a:buChar char="•"/>
            </a:pPr>
            <a:r>
              <a:rPr lang="en-US" sz="2800" dirty="0"/>
              <a:t>Release Security Fixes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srgbClr val="222222"/>
              </a:solidFill>
              <a:effectLst/>
              <a:latin typeface="Arial" panose="020B0604020202020204" pitchFamily="34" charset="0"/>
            </a:endParaRPr>
          </a:p>
          <a:p>
            <a:endParaRPr lang="en-CA" dirty="0"/>
          </a:p>
        </p:txBody>
      </p:sp>
      <p:sp>
        <p:nvSpPr>
          <p:cNvPr id="4" name="Slide Number Placeholder 3"/>
          <p:cNvSpPr>
            <a:spLocks noGrp="1"/>
          </p:cNvSpPr>
          <p:nvPr>
            <p:ph type="sldNum" sz="quarter" idx="5"/>
          </p:nvPr>
        </p:nvSpPr>
        <p:spPr/>
        <p:txBody>
          <a:bodyPr/>
          <a:lstStyle/>
          <a:p>
            <a:fld id="{A9A17949-2F3D-AD4B-8A4A-DA4821F03FB4}" type="slidenum">
              <a:rPr lang="en-US" smtClean="0"/>
              <a:t>46</a:t>
            </a:fld>
            <a:endParaRPr lang="en-US"/>
          </a:p>
        </p:txBody>
      </p:sp>
    </p:spTree>
    <p:extLst>
      <p:ext uri="{BB962C8B-B14F-4D97-AF65-F5344CB8AC3E}">
        <p14:creationId xmlns:p14="http://schemas.microsoft.com/office/powerpoint/2010/main" val="32340835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latin typeface="Helvetica" pitchFamily="2" charset="0"/>
              </a:rPr>
              <a:t>Have meetings together</a:t>
            </a:r>
          </a:p>
          <a:p>
            <a:r>
              <a:rPr lang="en-CA" dirty="0">
                <a:solidFill>
                  <a:srgbClr val="000000"/>
                </a:solidFill>
                <a:effectLst/>
                <a:latin typeface="Helvetica" pitchFamily="2" charset="0"/>
              </a:rPr>
              <a:t>Have social events together</a:t>
            </a:r>
          </a:p>
          <a:p>
            <a:r>
              <a:rPr lang="en-CA" dirty="0">
                <a:solidFill>
                  <a:srgbClr val="000000"/>
                </a:solidFill>
                <a:effectLst/>
                <a:latin typeface="Helvetica" pitchFamily="2" charset="0"/>
              </a:rPr>
              <a:t>Locate your offices close together, if this is an option</a:t>
            </a:r>
          </a:p>
          <a:p>
            <a:endParaRPr lang="en-CA" dirty="0">
              <a:solidFill>
                <a:srgbClr val="222222"/>
              </a:solidFill>
              <a:effectLst/>
              <a:latin typeface="Arial" panose="020B0604020202020204" pitchFamily="34" charset="0"/>
            </a:endParaRPr>
          </a:p>
          <a:p>
            <a:endParaRPr lang="en-CA" dirty="0"/>
          </a:p>
        </p:txBody>
      </p:sp>
      <p:sp>
        <p:nvSpPr>
          <p:cNvPr id="4" name="Slide Number Placeholder 3"/>
          <p:cNvSpPr>
            <a:spLocks noGrp="1"/>
          </p:cNvSpPr>
          <p:nvPr>
            <p:ph type="sldNum" sz="quarter" idx="5"/>
          </p:nvPr>
        </p:nvSpPr>
        <p:spPr/>
        <p:txBody>
          <a:bodyPr/>
          <a:lstStyle/>
          <a:p>
            <a:fld id="{A9A17949-2F3D-AD4B-8A4A-DA4821F03FB4}" type="slidenum">
              <a:rPr lang="en-US" smtClean="0"/>
              <a:t>47</a:t>
            </a:fld>
            <a:endParaRPr lang="en-US"/>
          </a:p>
        </p:txBody>
      </p:sp>
    </p:spTree>
    <p:extLst>
      <p:ext uri="{BB962C8B-B14F-4D97-AF65-F5344CB8AC3E}">
        <p14:creationId xmlns:p14="http://schemas.microsoft.com/office/powerpoint/2010/main" val="6311405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From now on when there’s a problem, don’t blame someone.  It’s not Bob or Alice’s error</a:t>
            </a:r>
            <a:r>
              <a:rPr lang="en-US" sz="1200" kern="1200" baseline="0" dirty="0">
                <a:solidFill>
                  <a:schemeClr val="tx1"/>
                </a:solidFill>
                <a:effectLst/>
                <a:latin typeface="Segoe UI Light" pitchFamily="34" charset="0"/>
                <a:ea typeface="+mn-ea"/>
                <a:cs typeface="+mn-cs"/>
              </a:rPr>
              <a:t> that is the problem, it’s that there weren’t processes or safeguards in place to stop the problem from happening.  </a:t>
            </a:r>
            <a:r>
              <a:rPr lang="en-US" sz="1200" kern="1200" dirty="0">
                <a:solidFill>
                  <a:schemeClr val="tx1"/>
                </a:solidFill>
                <a:effectLst/>
                <a:latin typeface="Segoe UI Light" pitchFamily="34" charset="0"/>
                <a:ea typeface="+mn-ea"/>
                <a:cs typeface="+mn-cs"/>
              </a:rPr>
              <a:t>We don’t care about the who, we only care about how we are going to fix it, and then ensure it</a:t>
            </a:r>
            <a:r>
              <a:rPr lang="en-US" sz="1200" kern="1200" baseline="0" dirty="0">
                <a:solidFill>
                  <a:schemeClr val="tx1"/>
                </a:solidFill>
                <a:effectLst/>
                <a:latin typeface="Segoe UI Light" pitchFamily="34" charset="0"/>
                <a:ea typeface="+mn-ea"/>
                <a:cs typeface="+mn-cs"/>
              </a:rPr>
              <a:t> will never happen again</a:t>
            </a:r>
            <a:r>
              <a:rPr lang="en-US" sz="1200" kern="1200" dirty="0">
                <a:solidFill>
                  <a:schemeClr val="tx1"/>
                </a:solidFill>
                <a:effectLst/>
                <a:latin typeface="Segoe UI Light" pitchFamily="34" charset="0"/>
                <a:ea typeface="+mn-ea"/>
                <a:cs typeface="+mn-cs"/>
              </a:rPr>
              <a:t>. This is called a Blameless Post</a:t>
            </a:r>
            <a:r>
              <a:rPr lang="en-US" sz="1200" kern="1200" baseline="0" dirty="0">
                <a:solidFill>
                  <a:schemeClr val="tx1"/>
                </a:solidFill>
                <a:effectLst/>
                <a:latin typeface="Segoe UI Light" pitchFamily="34" charset="0"/>
                <a:ea typeface="+mn-ea"/>
                <a:cs typeface="+mn-cs"/>
              </a:rPr>
              <a:t> Mortem.  It’s okay to fail.  But it’s not okay to not learn from it when we do.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If at all possible, always allow someone to “save face”.  It will pave the path to a more friendly future. </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Segoe UI Light" pitchFamily="34" charset="0"/>
              <a:ea typeface="+mn-ea"/>
              <a:cs typeface="+mn-cs"/>
            </a:endParaRPr>
          </a:p>
          <a:p>
            <a:endParaRPr lang="en-CA" dirty="0"/>
          </a:p>
        </p:txBody>
      </p:sp>
      <p:sp>
        <p:nvSpPr>
          <p:cNvPr id="4" name="Slide Number Placeholder 3"/>
          <p:cNvSpPr>
            <a:spLocks noGrp="1"/>
          </p:cNvSpPr>
          <p:nvPr>
            <p:ph type="sldNum" sz="quarter" idx="5"/>
          </p:nvPr>
        </p:nvSpPr>
        <p:spPr/>
        <p:txBody>
          <a:bodyPr/>
          <a:lstStyle/>
          <a:p>
            <a:fld id="{A9A17949-2F3D-AD4B-8A4A-DA4821F03FB4}" type="slidenum">
              <a:rPr lang="en-US" smtClean="0"/>
              <a:t>48</a:t>
            </a:fld>
            <a:endParaRPr lang="en-US"/>
          </a:p>
        </p:txBody>
      </p:sp>
    </p:spTree>
    <p:extLst>
      <p:ext uri="{BB962C8B-B14F-4D97-AF65-F5344CB8AC3E}">
        <p14:creationId xmlns:p14="http://schemas.microsoft.com/office/powerpoint/2010/main" val="29609534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Create Security Champions.  If a developer or ops person is interested in security, foster it.  Mentor them, teach them, provide them resources, give them your time.  They might become your new teammate someday, if you play your cards right.</a:t>
            </a:r>
            <a:endParaRPr lang="en-US" sz="1200" dirty="0"/>
          </a:p>
          <a:p>
            <a:endParaRPr lang="en-CA" dirty="0"/>
          </a:p>
        </p:txBody>
      </p:sp>
      <p:sp>
        <p:nvSpPr>
          <p:cNvPr id="4" name="Slide Number Placeholder 3"/>
          <p:cNvSpPr>
            <a:spLocks noGrp="1"/>
          </p:cNvSpPr>
          <p:nvPr>
            <p:ph type="sldNum" sz="quarter" idx="5"/>
          </p:nvPr>
        </p:nvSpPr>
        <p:spPr/>
        <p:txBody>
          <a:bodyPr/>
          <a:lstStyle/>
          <a:p>
            <a:fld id="{A9A17949-2F3D-AD4B-8A4A-DA4821F03FB4}" type="slidenum">
              <a:rPr lang="en-US" smtClean="0"/>
              <a:t>49</a:t>
            </a:fld>
            <a:endParaRPr lang="en-US"/>
          </a:p>
        </p:txBody>
      </p:sp>
    </p:spTree>
    <p:extLst>
      <p:ext uri="{BB962C8B-B14F-4D97-AF65-F5344CB8AC3E}">
        <p14:creationId xmlns:p14="http://schemas.microsoft.com/office/powerpoint/2010/main" val="632766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solidFill>
                  <a:srgbClr val="000000"/>
                </a:solidFill>
                <a:latin typeface="Helvetica" pitchFamily="2" charset="0"/>
              </a:rPr>
              <a:t>The definition of quality includes “secure” from now on.  </a:t>
            </a:r>
          </a:p>
          <a:p>
            <a:r>
              <a:rPr lang="en-CA" sz="1200" dirty="0">
                <a:solidFill>
                  <a:srgbClr val="000000"/>
                </a:solidFill>
                <a:latin typeface="Helvetica" pitchFamily="2" charset="0"/>
              </a:rPr>
              <a:t>Resilience means security.  </a:t>
            </a:r>
          </a:p>
          <a:p>
            <a:r>
              <a:rPr lang="en-CA" sz="1200" dirty="0">
                <a:solidFill>
                  <a:srgbClr val="000000"/>
                </a:solidFill>
                <a:latin typeface="Helvetica" pitchFamily="2" charset="0"/>
              </a:rPr>
              <a:t>Learning includes security. </a:t>
            </a:r>
          </a:p>
          <a:p>
            <a:r>
              <a:rPr lang="en-CA" sz="1200" dirty="0">
                <a:solidFill>
                  <a:srgbClr val="000000"/>
                </a:solidFill>
                <a:latin typeface="Helvetica" pitchFamily="2" charset="0"/>
              </a:rPr>
              <a:t>Speed responding to security</a:t>
            </a:r>
          </a:p>
          <a:p>
            <a:r>
              <a:rPr lang="en-CA" sz="1200" dirty="0">
                <a:solidFill>
                  <a:srgbClr val="000000"/>
                </a:solidFill>
                <a:latin typeface="Helvetica" pitchFamily="2" charset="0"/>
              </a:rPr>
              <a:t>Feedback about security.</a:t>
            </a:r>
          </a:p>
          <a:p>
            <a:endParaRPr lang="en-CA" sz="1200" dirty="0">
              <a:solidFill>
                <a:srgbClr val="000000"/>
              </a:solidFill>
              <a:effectLst/>
              <a:latin typeface="Helvetica" pitchFamily="2" charset="0"/>
            </a:endParaRPr>
          </a:p>
          <a:p>
            <a:r>
              <a:rPr lang="en-CA" sz="1200" dirty="0">
                <a:solidFill>
                  <a:srgbClr val="000000"/>
                </a:solidFill>
                <a:effectLst/>
                <a:latin typeface="Helvetica" pitchFamily="2" charset="0"/>
              </a:rPr>
              <a:t>Raise your right hand and repeat after me: “My job is to enable dev and ops so that we can create secure products, together.”</a:t>
            </a:r>
            <a:endParaRPr lang="en-CA" sz="1200" dirty="0">
              <a:solidFill>
                <a:srgbClr val="222222"/>
              </a:solidFill>
              <a:effectLst/>
              <a:latin typeface="Arial" panose="020B0604020202020204" pitchFamily="34" charset="0"/>
            </a:endParaRPr>
          </a:p>
          <a:p>
            <a:endParaRPr lang="en-CA" dirty="0"/>
          </a:p>
        </p:txBody>
      </p:sp>
      <p:sp>
        <p:nvSpPr>
          <p:cNvPr id="4" name="Slide Number Placeholder 3"/>
          <p:cNvSpPr>
            <a:spLocks noGrp="1"/>
          </p:cNvSpPr>
          <p:nvPr>
            <p:ph type="sldNum" sz="quarter" idx="5"/>
          </p:nvPr>
        </p:nvSpPr>
        <p:spPr/>
        <p:txBody>
          <a:bodyPr/>
          <a:lstStyle/>
          <a:p>
            <a:fld id="{A9A17949-2F3D-AD4B-8A4A-DA4821F03FB4}" type="slidenum">
              <a:rPr lang="en-US" smtClean="0"/>
              <a:t>50</a:t>
            </a:fld>
            <a:endParaRPr lang="en-US"/>
          </a:p>
        </p:txBody>
      </p:sp>
    </p:spTree>
    <p:extLst>
      <p:ext uri="{BB962C8B-B14F-4D97-AF65-F5344CB8AC3E}">
        <p14:creationId xmlns:p14="http://schemas.microsoft.com/office/powerpoint/2010/main" val="12774240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A17949-2F3D-AD4B-8A4A-DA4821F03FB4}" type="slidenum">
              <a:rPr lang="en-US" smtClean="0"/>
              <a:t>51</a:t>
            </a:fld>
            <a:endParaRPr lang="en-US"/>
          </a:p>
        </p:txBody>
      </p:sp>
    </p:spTree>
    <p:extLst>
      <p:ext uri="{BB962C8B-B14F-4D97-AF65-F5344CB8AC3E}">
        <p14:creationId xmlns:p14="http://schemas.microsoft.com/office/powerpoint/2010/main" val="24547565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Segoe UI Light" pitchFamily="34" charset="0"/>
                <a:ea typeface="+mn-ea"/>
                <a:cs typeface="+mn-cs"/>
              </a:rPr>
              <a:t>Who knows exactly what DevOps is? Well guess what, you’re going to know it inside and out by the end of this talk.</a:t>
            </a:r>
            <a:endParaRPr lang="en-US" dirty="0"/>
          </a:p>
        </p:txBody>
      </p:sp>
      <p:sp>
        <p:nvSpPr>
          <p:cNvPr id="4" name="Slide Number Placeholder 3"/>
          <p:cNvSpPr>
            <a:spLocks noGrp="1"/>
          </p:cNvSpPr>
          <p:nvPr>
            <p:ph type="sldNum" sz="quarter" idx="10"/>
          </p:nvPr>
        </p:nvSpPr>
        <p:spPr/>
        <p:txBody>
          <a:bodyPr/>
          <a:lstStyle/>
          <a:p>
            <a:fld id="{A9A17949-2F3D-AD4B-8A4A-DA4821F03FB4}" type="slidenum">
              <a:rPr lang="en-US" smtClean="0"/>
              <a:t>56</a:t>
            </a:fld>
            <a:endParaRPr lang="en-US"/>
          </a:p>
        </p:txBody>
      </p:sp>
    </p:spTree>
    <p:extLst>
      <p:ext uri="{BB962C8B-B14F-4D97-AF65-F5344CB8AC3E}">
        <p14:creationId xmlns:p14="http://schemas.microsoft.com/office/powerpoint/2010/main" val="2702170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800" kern="1200" dirty="0">
                <a:solidFill>
                  <a:schemeClr val="tx1"/>
                </a:solidFill>
                <a:effectLst/>
                <a:latin typeface="Segoe UI Light" pitchFamily="34" charset="0"/>
                <a:ea typeface="+mn-ea"/>
                <a:cs typeface="+mn-cs"/>
              </a:rPr>
              <a:t>Gone are the days when breaches were rare and security could safely be put low on the priority list; product security is now a customer demand and cyber crime has reached epic proportions. Our idolization of hackers, penetration testing and ‘breaking’ has not resulted in secure software for our industry, only egos, stereotypes and unaffordable security models. Modern application security approaches need to address both offensive (red team) and defensive (blue team) approaches, as well as continuous learning and advocacy for developers. This means Purple Team. This talk will explore how to combine defence, offence, automation, empathy and continuous learning, all without the requirement of ever wearing a hoodie. The future of security is PURPLE.</a:t>
            </a:r>
          </a:p>
        </p:txBody>
      </p:sp>
      <p:sp>
        <p:nvSpPr>
          <p:cNvPr id="4" name="Slide Number Placeholder 3"/>
          <p:cNvSpPr>
            <a:spLocks noGrp="1"/>
          </p:cNvSpPr>
          <p:nvPr>
            <p:ph type="sldNum" sz="quarter" idx="10"/>
          </p:nvPr>
        </p:nvSpPr>
        <p:spPr/>
        <p:txBody>
          <a:bodyPr/>
          <a:lstStyle/>
          <a:p>
            <a:fld id="{A9A17949-2F3D-AD4B-8A4A-DA4821F03FB4}" type="slidenum">
              <a:rPr lang="en-US" smtClean="0"/>
              <a:t>5</a:t>
            </a:fld>
            <a:endParaRPr lang="en-US"/>
          </a:p>
        </p:txBody>
      </p:sp>
    </p:spTree>
    <p:extLst>
      <p:ext uri="{BB962C8B-B14F-4D97-AF65-F5344CB8AC3E}">
        <p14:creationId xmlns:p14="http://schemas.microsoft.com/office/powerpoint/2010/main" val="3540809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800" kern="1200" dirty="0">
                <a:solidFill>
                  <a:schemeClr val="tx1"/>
                </a:solidFill>
                <a:effectLst/>
                <a:latin typeface="Segoe UI Light" pitchFamily="34" charset="0"/>
                <a:ea typeface="+mn-ea"/>
                <a:cs typeface="+mn-cs"/>
              </a:rPr>
              <a:t>Gone are the days when breaches were rare and security could safely be put low on the priority list; product security is now a customer demand and cyber crime has reached epic proportions. Our idolization of hackers, penetration testing and ‘breaking’ has not resulted in secure software for our industry, only egos, stereotypes and unaffordable security models. Modern application security approaches need to address both offensive (red team) and defensive (blue team) approaches, as well as continuous learning and advocacy for developers. This means Purple Team. This talk will explore how to combine defence, offence, automation, empathy and continuous learning, all without the requirement of ever wearing a hoodie. The future of security is PURPLE.</a:t>
            </a:r>
          </a:p>
          <a:p>
            <a:endParaRPr lang="en-US" dirty="0"/>
          </a:p>
        </p:txBody>
      </p:sp>
      <p:sp>
        <p:nvSpPr>
          <p:cNvPr id="4" name="Slide Number Placeholder 3"/>
          <p:cNvSpPr>
            <a:spLocks noGrp="1"/>
          </p:cNvSpPr>
          <p:nvPr>
            <p:ph type="sldNum" sz="quarter" idx="10"/>
          </p:nvPr>
        </p:nvSpPr>
        <p:spPr/>
        <p:txBody>
          <a:bodyPr/>
          <a:lstStyle/>
          <a:p>
            <a:fld id="{A9A17949-2F3D-AD4B-8A4A-DA4821F03FB4}" type="slidenum">
              <a:rPr lang="en-US" smtClean="0"/>
              <a:t>6</a:t>
            </a:fld>
            <a:endParaRPr lang="en-US"/>
          </a:p>
        </p:txBody>
      </p:sp>
    </p:spTree>
    <p:extLst>
      <p:ext uri="{BB962C8B-B14F-4D97-AF65-F5344CB8AC3E}">
        <p14:creationId xmlns:p14="http://schemas.microsoft.com/office/powerpoint/2010/main" val="4051072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A17949-2F3D-AD4B-8A4A-DA4821F03FB4}" type="slidenum">
              <a:rPr lang="en-US" smtClean="0"/>
              <a:t>9</a:t>
            </a:fld>
            <a:endParaRPr lang="en-US"/>
          </a:p>
        </p:txBody>
      </p:sp>
    </p:spTree>
    <p:extLst>
      <p:ext uri="{BB962C8B-B14F-4D97-AF65-F5344CB8AC3E}">
        <p14:creationId xmlns:p14="http://schemas.microsoft.com/office/powerpoint/2010/main" val="3313117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A17949-2F3D-AD4B-8A4A-DA4821F03FB4}" type="slidenum">
              <a:rPr lang="en-US" smtClean="0"/>
              <a:t>10</a:t>
            </a:fld>
            <a:endParaRPr lang="en-US"/>
          </a:p>
        </p:txBody>
      </p:sp>
    </p:spTree>
    <p:extLst>
      <p:ext uri="{BB962C8B-B14F-4D97-AF65-F5344CB8AC3E}">
        <p14:creationId xmlns:p14="http://schemas.microsoft.com/office/powerpoint/2010/main" val="3174754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A17949-2F3D-AD4B-8A4A-DA4821F03FB4}" type="slidenum">
              <a:rPr lang="en-US" smtClean="0"/>
              <a:t>11</a:t>
            </a:fld>
            <a:endParaRPr lang="en-US"/>
          </a:p>
        </p:txBody>
      </p:sp>
    </p:spTree>
    <p:extLst>
      <p:ext uri="{BB962C8B-B14F-4D97-AF65-F5344CB8AC3E}">
        <p14:creationId xmlns:p14="http://schemas.microsoft.com/office/powerpoint/2010/main" val="3809991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085A293-CC88-3D41-BCFD-C4D06E23B79E}" type="datetime1">
              <a:rPr lang="en-CA" smtClean="0"/>
              <a:t>2022-01-01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EBE2F5-02D8-6742-9DD0-264257E93F9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B82D7B-861B-9E43-8489-18CE7582BAE4}" type="datetime1">
              <a:rPr lang="en-CA" smtClean="0"/>
              <a:t>2022-01-01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EBE2F5-02D8-6742-9DD0-264257E93F9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2"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D34BAB-53F8-124C-8F3F-D4A266C629C1}" type="datetime1">
              <a:rPr lang="en-CA" smtClean="0"/>
              <a:t>2022-01-01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EBE2F5-02D8-6742-9DD0-264257E93F95}"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9_Content with Caption">
    <p:bg>
      <p:bgPr>
        <a:solidFill>
          <a:schemeClr val="tx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F0E7B75-94B2-C04A-8DC8-9F31114E41AF}"/>
              </a:ext>
            </a:extLst>
          </p:cNvPr>
          <p:cNvGrpSpPr/>
          <p:nvPr userDrawn="1"/>
        </p:nvGrpSpPr>
        <p:grpSpPr>
          <a:xfrm>
            <a:off x="1" y="6318000"/>
            <a:ext cx="4100207" cy="540000"/>
            <a:chOff x="0" y="6318000"/>
            <a:chExt cx="3075155" cy="540000"/>
          </a:xfrm>
        </p:grpSpPr>
        <p:sp>
          <p:nvSpPr>
            <p:cNvPr id="5" name="Triangle 4">
              <a:extLst>
                <a:ext uri="{FF2B5EF4-FFF2-40B4-BE49-F238E27FC236}">
                  <a16:creationId xmlns:a16="http://schemas.microsoft.com/office/drawing/2014/main" id="{6DD30D1A-A5E1-D34C-AABC-0F5B3536E9FA}"/>
                </a:ext>
              </a:extLst>
            </p:cNvPr>
            <p:cNvSpPr>
              <a:spLocks noChangeAspect="1"/>
            </p:cNvSpPr>
            <p:nvPr/>
          </p:nvSpPr>
          <p:spPr>
            <a:xfrm rot="10800000" flipV="1">
              <a:off x="0" y="6318000"/>
              <a:ext cx="3075155" cy="540000"/>
            </a:xfrm>
            <a:prstGeom prst="triangle">
              <a:avLst>
                <a:gd name="adj"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t>a</a:t>
              </a:r>
            </a:p>
          </p:txBody>
        </p:sp>
        <p:sp>
          <p:nvSpPr>
            <p:cNvPr id="6" name="Footer Placeholder 3">
              <a:extLst>
                <a:ext uri="{FF2B5EF4-FFF2-40B4-BE49-F238E27FC236}">
                  <a16:creationId xmlns:a16="http://schemas.microsoft.com/office/drawing/2014/main" id="{A393AEB9-0050-364D-9ED3-7194DFDEC4B7}"/>
                </a:ext>
              </a:extLst>
            </p:cNvPr>
            <p:cNvSpPr txBox="1">
              <a:spLocks/>
            </p:cNvSpPr>
            <p:nvPr/>
          </p:nvSpPr>
          <p:spPr>
            <a:xfrm>
              <a:off x="79321" y="6519761"/>
              <a:ext cx="1313410"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200" dirty="0">
                  <a:solidFill>
                    <a:schemeClr val="bg2"/>
                  </a:solidFill>
                  <a:latin typeface="Museo Sans 100" charset="0"/>
                  <a:ea typeface="Museo Sans 100" charset="0"/>
                  <a:cs typeface="Museo Sans 100" charset="0"/>
                </a:rPr>
                <a:t>@WeHackPurple  </a:t>
              </a:r>
            </a:p>
          </p:txBody>
        </p:sp>
      </p:grpSp>
      <p:grpSp>
        <p:nvGrpSpPr>
          <p:cNvPr id="7" name="Group 6">
            <a:extLst>
              <a:ext uri="{FF2B5EF4-FFF2-40B4-BE49-F238E27FC236}">
                <a16:creationId xmlns:a16="http://schemas.microsoft.com/office/drawing/2014/main" id="{CF267EA6-A425-D149-8C9F-54081425E6A3}"/>
              </a:ext>
            </a:extLst>
          </p:cNvPr>
          <p:cNvGrpSpPr/>
          <p:nvPr userDrawn="1"/>
        </p:nvGrpSpPr>
        <p:grpSpPr>
          <a:xfrm>
            <a:off x="8313683" y="0"/>
            <a:ext cx="3878317" cy="540000"/>
            <a:chOff x="6235262" y="0"/>
            <a:chExt cx="2908738" cy="540000"/>
          </a:xfrm>
        </p:grpSpPr>
        <p:sp>
          <p:nvSpPr>
            <p:cNvPr id="8" name="Triangle 7">
              <a:extLst>
                <a:ext uri="{FF2B5EF4-FFF2-40B4-BE49-F238E27FC236}">
                  <a16:creationId xmlns:a16="http://schemas.microsoft.com/office/drawing/2014/main" id="{1963FC25-189C-2946-8299-8E3CC48A7BA6}"/>
                </a:ext>
              </a:extLst>
            </p:cNvPr>
            <p:cNvSpPr/>
            <p:nvPr/>
          </p:nvSpPr>
          <p:spPr>
            <a:xfrm flipV="1">
              <a:off x="6235262" y="0"/>
              <a:ext cx="2908738" cy="540000"/>
            </a:xfrm>
            <a:prstGeom prst="triangle">
              <a:avLst>
                <a:gd name="adj"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t>a</a:t>
              </a:r>
            </a:p>
          </p:txBody>
        </p:sp>
        <p:sp>
          <p:nvSpPr>
            <p:cNvPr id="9" name="TextBox 8">
              <a:extLst>
                <a:ext uri="{FF2B5EF4-FFF2-40B4-BE49-F238E27FC236}">
                  <a16:creationId xmlns:a16="http://schemas.microsoft.com/office/drawing/2014/main" id="{858111CC-D1C3-8742-9DA3-95F0CF4DBF40}"/>
                </a:ext>
              </a:extLst>
            </p:cNvPr>
            <p:cNvSpPr txBox="1"/>
            <p:nvPr/>
          </p:nvSpPr>
          <p:spPr>
            <a:xfrm>
              <a:off x="7678201" y="12007"/>
              <a:ext cx="1405897" cy="276999"/>
            </a:xfrm>
            <a:prstGeom prst="rect">
              <a:avLst/>
            </a:prstGeom>
            <a:noFill/>
          </p:spPr>
          <p:txBody>
            <a:bodyPr wrap="square" rtlCol="0">
              <a:spAutoFit/>
            </a:bodyPr>
            <a:lstStyle/>
            <a:p>
              <a:pPr algn="r"/>
              <a:r>
                <a:rPr lang="en-US" sz="1200" dirty="0">
                  <a:solidFill>
                    <a:schemeClr val="bg2"/>
                  </a:solidFill>
                  <a:latin typeface="Museo Sans 100" charset="0"/>
                  <a:ea typeface="Museo Sans 100" charset="0"/>
                  <a:cs typeface="Museo Sans 100" charset="0"/>
                </a:rPr>
                <a:t>@SheHacksPurple</a:t>
              </a:r>
            </a:p>
          </p:txBody>
        </p:sp>
      </p:grpSp>
      <p:sp>
        <p:nvSpPr>
          <p:cNvPr id="13" name="TextBox 12">
            <a:extLst>
              <a:ext uri="{FF2B5EF4-FFF2-40B4-BE49-F238E27FC236}">
                <a16:creationId xmlns:a16="http://schemas.microsoft.com/office/drawing/2014/main" id="{E47D6E18-2868-B849-A3A4-0E98FFD5E571}"/>
              </a:ext>
            </a:extLst>
          </p:cNvPr>
          <p:cNvSpPr txBox="1"/>
          <p:nvPr userDrawn="1"/>
        </p:nvSpPr>
        <p:spPr>
          <a:xfrm>
            <a:off x="838200" y="677828"/>
            <a:ext cx="10515600" cy="769441"/>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EFFFF"/>
                </a:solidFill>
                <a:effectLst/>
                <a:uLnTx/>
                <a:uFillTx/>
                <a:latin typeface="Museo Slab 500" charset="0"/>
                <a:ea typeface="Museo Slab 500" charset="0"/>
                <a:cs typeface="Museo Slab 500" charset="0"/>
              </a:rPr>
              <a:t>Awesome Books</a:t>
            </a:r>
            <a:endParaRPr lang="en-US" sz="1800" dirty="0"/>
          </a:p>
        </p:txBody>
      </p:sp>
      <p:sp>
        <p:nvSpPr>
          <p:cNvPr id="14" name="TextBox 13">
            <a:extLst>
              <a:ext uri="{FF2B5EF4-FFF2-40B4-BE49-F238E27FC236}">
                <a16:creationId xmlns:a16="http://schemas.microsoft.com/office/drawing/2014/main" id="{0E980A9B-5FED-B642-AD9B-773BEB2B0391}"/>
              </a:ext>
            </a:extLst>
          </p:cNvPr>
          <p:cNvSpPr txBox="1"/>
          <p:nvPr userDrawn="1"/>
        </p:nvSpPr>
        <p:spPr>
          <a:xfrm>
            <a:off x="981368" y="1709530"/>
            <a:ext cx="10372432" cy="4575612"/>
          </a:xfrm>
          <a:prstGeom prst="rect">
            <a:avLst/>
          </a:prstGeom>
          <a:noFill/>
        </p:spPr>
        <p:txBody>
          <a:bodyPr wrap="square" rtlCol="0">
            <a:spAutoFit/>
          </a:body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FFD300"/>
                </a:solidFill>
                <a:effectLst/>
                <a:uLnTx/>
                <a:uFillTx/>
                <a:latin typeface="Museo Slab 300" charset="0"/>
                <a:ea typeface="Museo Slab 300" charset="0"/>
                <a:cs typeface="Museo Slab 300" charset="0"/>
              </a:rPr>
              <a:t>The DevOps Handbook</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FFD300"/>
                </a:solidFill>
                <a:effectLst/>
                <a:uLnTx/>
                <a:uFillTx/>
                <a:latin typeface="Museo Slab 300" charset="0"/>
                <a:ea typeface="Museo Slab 300" charset="0"/>
                <a:cs typeface="Museo Slab 300" charset="0"/>
              </a:rPr>
              <a:t>The Phoenix Project</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FFD300"/>
                </a:solidFill>
                <a:effectLst/>
                <a:uLnTx/>
                <a:uFillTx/>
                <a:latin typeface="Museo Slab 300" charset="0"/>
                <a:ea typeface="Museo Slab 300" charset="0"/>
                <a:cs typeface="Museo Slab 300" charset="0"/>
              </a:rPr>
              <a:t>Accelerate</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FFD300"/>
                </a:solidFill>
                <a:effectLst/>
                <a:uLnTx/>
                <a:uFillTx/>
                <a:latin typeface="Museo Slab 300" charset="0"/>
                <a:ea typeface="Museo Slab 300" charset="0"/>
                <a:cs typeface="Museo Slab 300" charset="0"/>
              </a:rPr>
              <a:t>The Unicorn Project</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FEFFFF"/>
                </a:solidFill>
                <a:effectLst/>
                <a:uLnTx/>
                <a:uFillTx/>
                <a:latin typeface="Museo Slab 300" charset="0"/>
                <a:ea typeface="Museo Slab 300" charset="0"/>
                <a:cs typeface="Museo Slab 300" charset="0"/>
              </a:rPr>
              <a:t>Alice and Bob Learn Application Security</a:t>
            </a:r>
          </a:p>
          <a:p>
            <a:endParaRPr lang="en-US" sz="1800" dirty="0"/>
          </a:p>
        </p:txBody>
      </p:sp>
    </p:spTree>
    <p:extLst>
      <p:ext uri="{BB962C8B-B14F-4D97-AF65-F5344CB8AC3E}">
        <p14:creationId xmlns:p14="http://schemas.microsoft.com/office/powerpoint/2010/main" val="2839838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F5B0283-AFB6-F149-84D4-BFAD8815CD7A}"/>
              </a:ext>
            </a:extLst>
          </p:cNvPr>
          <p:cNvSpPr/>
          <p:nvPr userDrawn="1"/>
        </p:nvSpPr>
        <p:spPr>
          <a:xfrm>
            <a:off x="0" y="1815199"/>
            <a:ext cx="12192000" cy="3233057"/>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 name="Title 1">
            <a:extLst>
              <a:ext uri="{FF2B5EF4-FFF2-40B4-BE49-F238E27FC236}">
                <a16:creationId xmlns:a16="http://schemas.microsoft.com/office/drawing/2014/main" id="{8D5217FD-509C-E642-8AA6-EDFB835151B8}"/>
              </a:ext>
            </a:extLst>
          </p:cNvPr>
          <p:cNvSpPr>
            <a:spLocks noGrp="1"/>
          </p:cNvSpPr>
          <p:nvPr>
            <p:ph type="title"/>
          </p:nvPr>
        </p:nvSpPr>
        <p:spPr>
          <a:xfrm>
            <a:off x="1630680" y="2224805"/>
            <a:ext cx="8930640" cy="994172"/>
          </a:xfrm>
          <a:prstGeom prst="rect">
            <a:avLst/>
          </a:prstGeom>
        </p:spPr>
        <p:txBody>
          <a:bodyPr/>
          <a:lstStyle/>
          <a:p>
            <a:pPr algn="ctr"/>
            <a:r>
              <a:rPr lang="en-US" dirty="0">
                <a:solidFill>
                  <a:schemeClr val="accent4"/>
                </a:solidFill>
                <a:latin typeface="Museo Slab 500" charset="0"/>
                <a:ea typeface="Museo Slab 500" charset="0"/>
                <a:cs typeface="Museo Slab 500" charset="0"/>
              </a:rPr>
              <a:t>Header</a:t>
            </a:r>
          </a:p>
        </p:txBody>
      </p:sp>
      <p:sp>
        <p:nvSpPr>
          <p:cNvPr id="8" name="Content Placeholder 2">
            <a:extLst>
              <a:ext uri="{FF2B5EF4-FFF2-40B4-BE49-F238E27FC236}">
                <a16:creationId xmlns:a16="http://schemas.microsoft.com/office/drawing/2014/main" id="{E0938609-3CCF-794D-B3D4-AC0609DCCF9E}"/>
              </a:ext>
            </a:extLst>
          </p:cNvPr>
          <p:cNvSpPr>
            <a:spLocks noGrp="1"/>
          </p:cNvSpPr>
          <p:nvPr>
            <p:ph idx="1"/>
          </p:nvPr>
        </p:nvSpPr>
        <p:spPr>
          <a:xfrm>
            <a:off x="1539240" y="3320183"/>
            <a:ext cx="9113520" cy="1228726"/>
          </a:xfrm>
          <a:prstGeom prst="rect">
            <a:avLst/>
          </a:prstGeom>
        </p:spPr>
        <p:txBody>
          <a:bodyPr/>
          <a:lstStyle>
            <a:lvl1pPr marL="0" indent="0" algn="ctr">
              <a:buNone/>
              <a:defRPr/>
            </a:lvl1pPr>
          </a:lstStyle>
          <a:p>
            <a:pPr marL="0" indent="0" algn="ctr">
              <a:buNone/>
            </a:pPr>
            <a:r>
              <a:rPr lang="en-US" dirty="0" err="1">
                <a:solidFill>
                  <a:schemeClr val="accent4"/>
                </a:solidFill>
                <a:latin typeface="Museo Slab 300" charset="0"/>
                <a:ea typeface="Museo Slab 300" charset="0"/>
                <a:cs typeface="Museo Slab 300" charset="0"/>
              </a:rPr>
              <a:t>Subheader</a:t>
            </a:r>
            <a:endParaRPr lang="en-US" dirty="0">
              <a:solidFill>
                <a:schemeClr val="accent4"/>
              </a:solidFill>
              <a:latin typeface="Museo Slab 300" charset="0"/>
              <a:ea typeface="Museo Slab 300" charset="0"/>
              <a:cs typeface="Museo Slab 300" charset="0"/>
            </a:endParaRPr>
          </a:p>
        </p:txBody>
      </p:sp>
      <p:sp>
        <p:nvSpPr>
          <p:cNvPr id="9" name="Triangle 8">
            <a:extLst>
              <a:ext uri="{FF2B5EF4-FFF2-40B4-BE49-F238E27FC236}">
                <a16:creationId xmlns:a16="http://schemas.microsoft.com/office/drawing/2014/main" id="{E0F5065F-ACB3-2542-B7F0-C8DE46A0E57C}"/>
              </a:ext>
            </a:extLst>
          </p:cNvPr>
          <p:cNvSpPr/>
          <p:nvPr userDrawn="1"/>
        </p:nvSpPr>
        <p:spPr>
          <a:xfrm>
            <a:off x="8313683" y="4547891"/>
            <a:ext cx="3878317" cy="510777"/>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Triangle 9">
            <a:extLst>
              <a:ext uri="{FF2B5EF4-FFF2-40B4-BE49-F238E27FC236}">
                <a16:creationId xmlns:a16="http://schemas.microsoft.com/office/drawing/2014/main" id="{B3042CC7-4E33-5545-8DBF-B830DC2616BF}"/>
              </a:ext>
            </a:extLst>
          </p:cNvPr>
          <p:cNvSpPr/>
          <p:nvPr userDrawn="1"/>
        </p:nvSpPr>
        <p:spPr>
          <a:xfrm rot="10800000">
            <a:off x="0" y="1819278"/>
            <a:ext cx="3878317" cy="510777"/>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TextBox 10">
            <a:extLst>
              <a:ext uri="{FF2B5EF4-FFF2-40B4-BE49-F238E27FC236}">
                <a16:creationId xmlns:a16="http://schemas.microsoft.com/office/drawing/2014/main" id="{F2228713-F949-134B-8A63-22333BCD945F}"/>
              </a:ext>
            </a:extLst>
          </p:cNvPr>
          <p:cNvSpPr txBox="1"/>
          <p:nvPr userDrawn="1"/>
        </p:nvSpPr>
        <p:spPr>
          <a:xfrm>
            <a:off x="10317472" y="6581002"/>
            <a:ext cx="1874529" cy="276999"/>
          </a:xfrm>
          <a:prstGeom prst="rect">
            <a:avLst/>
          </a:prstGeom>
          <a:noFill/>
        </p:spPr>
        <p:txBody>
          <a:bodyPr wrap="square" rtlCol="0">
            <a:spAutoFit/>
          </a:bodyPr>
          <a:lstStyle/>
          <a:p>
            <a:pPr algn="r"/>
            <a:r>
              <a:rPr lang="en-US" sz="1200" dirty="0">
                <a:solidFill>
                  <a:schemeClr val="accent6"/>
                </a:solidFill>
                <a:latin typeface="Museo Sans 100" charset="0"/>
                <a:ea typeface="Museo Sans 100" charset="0"/>
                <a:cs typeface="Museo Sans 100" charset="0"/>
              </a:rPr>
              <a:t>@SheHacksPurple</a:t>
            </a:r>
          </a:p>
        </p:txBody>
      </p:sp>
    </p:spTree>
    <p:extLst>
      <p:ext uri="{BB962C8B-B14F-4D97-AF65-F5344CB8AC3E}">
        <p14:creationId xmlns:p14="http://schemas.microsoft.com/office/powerpoint/2010/main" val="30174865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085A293-CC88-3D41-BCFD-C4D06E23B79E}" type="datetime1">
              <a:rPr lang="en-CA" smtClean="0">
                <a:solidFill>
                  <a:srgbClr val="2B1941">
                    <a:tint val="75000"/>
                  </a:srgbClr>
                </a:solidFill>
              </a:rPr>
              <a:pPr/>
              <a:t>2022-01-01</a:t>
            </a:fld>
            <a:endParaRPr lang="en-US">
              <a:solidFill>
                <a:srgbClr val="2B1941">
                  <a:tint val="75000"/>
                </a:srgbClr>
              </a:solidFill>
            </a:endParaRPr>
          </a:p>
        </p:txBody>
      </p:sp>
      <p:sp>
        <p:nvSpPr>
          <p:cNvPr id="5" name="Footer Placeholder 4"/>
          <p:cNvSpPr>
            <a:spLocks noGrp="1"/>
          </p:cNvSpPr>
          <p:nvPr>
            <p:ph type="ftr" sz="quarter" idx="11"/>
          </p:nvPr>
        </p:nvSpPr>
        <p:spPr/>
        <p:txBody>
          <a:bodyPr/>
          <a:lstStyle/>
          <a:p>
            <a:endParaRPr lang="en-US">
              <a:solidFill>
                <a:srgbClr val="2B1941">
                  <a:tint val="75000"/>
                </a:srgbClr>
              </a:solidFill>
            </a:endParaRPr>
          </a:p>
        </p:txBody>
      </p:sp>
      <p:sp>
        <p:nvSpPr>
          <p:cNvPr id="6" name="Slide Number Placeholder 5"/>
          <p:cNvSpPr>
            <a:spLocks noGrp="1"/>
          </p:cNvSpPr>
          <p:nvPr>
            <p:ph type="sldNum" sz="quarter" idx="12"/>
          </p:nvPr>
        </p:nvSpPr>
        <p:spPr/>
        <p:txBody>
          <a:bodyPr/>
          <a:lstStyle/>
          <a:p>
            <a:fld id="{64EBE2F5-02D8-6742-9DD0-264257E93F95}" type="slidenum">
              <a:rPr lang="en-US" smtClean="0">
                <a:solidFill>
                  <a:srgbClr val="2B1941">
                    <a:tint val="75000"/>
                  </a:srgbClr>
                </a:solidFill>
              </a:rPr>
              <a:pPr/>
              <a:t>‹#›</a:t>
            </a:fld>
            <a:endParaRPr lang="en-US">
              <a:solidFill>
                <a:srgbClr val="2B1941">
                  <a:tint val="75000"/>
                </a:srgbClr>
              </a:solidFill>
            </a:endParaRPr>
          </a:p>
        </p:txBody>
      </p:sp>
    </p:spTree>
    <p:extLst>
      <p:ext uri="{BB962C8B-B14F-4D97-AF65-F5344CB8AC3E}">
        <p14:creationId xmlns:p14="http://schemas.microsoft.com/office/powerpoint/2010/main" val="9460756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100145-7039-D04C-A73A-F693E7F50D07}" type="datetime1">
              <a:rPr lang="en-CA" smtClean="0">
                <a:solidFill>
                  <a:srgbClr val="2B1941">
                    <a:tint val="75000"/>
                  </a:srgbClr>
                </a:solidFill>
              </a:rPr>
              <a:pPr/>
              <a:t>2022-01-01</a:t>
            </a:fld>
            <a:endParaRPr lang="en-US">
              <a:solidFill>
                <a:srgbClr val="2B1941">
                  <a:tint val="75000"/>
                </a:srgbClr>
              </a:solidFill>
            </a:endParaRPr>
          </a:p>
        </p:txBody>
      </p:sp>
      <p:sp>
        <p:nvSpPr>
          <p:cNvPr id="5" name="Footer Placeholder 4"/>
          <p:cNvSpPr>
            <a:spLocks noGrp="1"/>
          </p:cNvSpPr>
          <p:nvPr>
            <p:ph type="ftr" sz="quarter" idx="11"/>
          </p:nvPr>
        </p:nvSpPr>
        <p:spPr/>
        <p:txBody>
          <a:bodyPr/>
          <a:lstStyle/>
          <a:p>
            <a:endParaRPr lang="en-US">
              <a:solidFill>
                <a:srgbClr val="2B1941">
                  <a:tint val="75000"/>
                </a:srgbClr>
              </a:solidFill>
            </a:endParaRPr>
          </a:p>
        </p:txBody>
      </p:sp>
      <p:sp>
        <p:nvSpPr>
          <p:cNvPr id="6" name="Slide Number Placeholder 5"/>
          <p:cNvSpPr>
            <a:spLocks noGrp="1"/>
          </p:cNvSpPr>
          <p:nvPr>
            <p:ph type="sldNum" sz="quarter" idx="12"/>
          </p:nvPr>
        </p:nvSpPr>
        <p:spPr/>
        <p:txBody>
          <a:bodyPr/>
          <a:lstStyle/>
          <a:p>
            <a:fld id="{64EBE2F5-02D8-6742-9DD0-264257E93F95}" type="slidenum">
              <a:rPr lang="en-US" smtClean="0">
                <a:solidFill>
                  <a:srgbClr val="2B1941">
                    <a:tint val="75000"/>
                  </a:srgbClr>
                </a:solidFill>
              </a:rPr>
              <a:pPr/>
              <a:t>‹#›</a:t>
            </a:fld>
            <a:endParaRPr lang="en-US">
              <a:solidFill>
                <a:srgbClr val="2B1941">
                  <a:tint val="75000"/>
                </a:srgbClr>
              </a:solidFill>
            </a:endParaRPr>
          </a:p>
        </p:txBody>
      </p:sp>
    </p:spTree>
    <p:extLst>
      <p:ext uri="{BB962C8B-B14F-4D97-AF65-F5344CB8AC3E}">
        <p14:creationId xmlns:p14="http://schemas.microsoft.com/office/powerpoint/2010/main" val="27401094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B54A63-4769-084B-BC6E-82A75D1B0745}" type="datetime1">
              <a:rPr lang="en-CA" smtClean="0">
                <a:solidFill>
                  <a:srgbClr val="2B1941">
                    <a:tint val="75000"/>
                  </a:srgbClr>
                </a:solidFill>
              </a:rPr>
              <a:pPr/>
              <a:t>2022-01-01</a:t>
            </a:fld>
            <a:endParaRPr lang="en-US">
              <a:solidFill>
                <a:srgbClr val="2B1941">
                  <a:tint val="75000"/>
                </a:srgbClr>
              </a:solidFill>
            </a:endParaRPr>
          </a:p>
        </p:txBody>
      </p:sp>
      <p:sp>
        <p:nvSpPr>
          <p:cNvPr id="5" name="Footer Placeholder 4"/>
          <p:cNvSpPr>
            <a:spLocks noGrp="1"/>
          </p:cNvSpPr>
          <p:nvPr>
            <p:ph type="ftr" sz="quarter" idx="11"/>
          </p:nvPr>
        </p:nvSpPr>
        <p:spPr/>
        <p:txBody>
          <a:bodyPr/>
          <a:lstStyle/>
          <a:p>
            <a:endParaRPr lang="en-US">
              <a:solidFill>
                <a:srgbClr val="2B1941">
                  <a:tint val="75000"/>
                </a:srgbClr>
              </a:solidFill>
            </a:endParaRPr>
          </a:p>
        </p:txBody>
      </p:sp>
      <p:sp>
        <p:nvSpPr>
          <p:cNvPr id="6" name="Slide Number Placeholder 5"/>
          <p:cNvSpPr>
            <a:spLocks noGrp="1"/>
          </p:cNvSpPr>
          <p:nvPr>
            <p:ph type="sldNum" sz="quarter" idx="12"/>
          </p:nvPr>
        </p:nvSpPr>
        <p:spPr/>
        <p:txBody>
          <a:bodyPr/>
          <a:lstStyle/>
          <a:p>
            <a:fld id="{64EBE2F5-02D8-6742-9DD0-264257E93F95}" type="slidenum">
              <a:rPr lang="en-US" smtClean="0">
                <a:solidFill>
                  <a:srgbClr val="2B1941">
                    <a:tint val="75000"/>
                  </a:srgbClr>
                </a:solidFill>
              </a:rPr>
              <a:pPr/>
              <a:t>‹#›</a:t>
            </a:fld>
            <a:endParaRPr lang="en-US">
              <a:solidFill>
                <a:srgbClr val="2B1941">
                  <a:tint val="75000"/>
                </a:srgbClr>
              </a:solidFill>
            </a:endParaRPr>
          </a:p>
        </p:txBody>
      </p:sp>
    </p:spTree>
    <p:extLst>
      <p:ext uri="{BB962C8B-B14F-4D97-AF65-F5344CB8AC3E}">
        <p14:creationId xmlns:p14="http://schemas.microsoft.com/office/powerpoint/2010/main" val="2085003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0624B7-F4E0-AA48-8C0A-F94EC6D053B5}" type="datetime1">
              <a:rPr lang="en-CA" smtClean="0">
                <a:solidFill>
                  <a:srgbClr val="2B1941">
                    <a:tint val="75000"/>
                  </a:srgbClr>
                </a:solidFill>
              </a:rPr>
              <a:pPr/>
              <a:t>2022-01-01</a:t>
            </a:fld>
            <a:endParaRPr lang="en-US">
              <a:solidFill>
                <a:srgbClr val="2B1941">
                  <a:tint val="75000"/>
                </a:srgbClr>
              </a:solidFill>
            </a:endParaRPr>
          </a:p>
        </p:txBody>
      </p:sp>
      <p:sp>
        <p:nvSpPr>
          <p:cNvPr id="6" name="Footer Placeholder 5"/>
          <p:cNvSpPr>
            <a:spLocks noGrp="1"/>
          </p:cNvSpPr>
          <p:nvPr>
            <p:ph type="ftr" sz="quarter" idx="11"/>
          </p:nvPr>
        </p:nvSpPr>
        <p:spPr/>
        <p:txBody>
          <a:bodyPr/>
          <a:lstStyle/>
          <a:p>
            <a:endParaRPr lang="en-US">
              <a:solidFill>
                <a:srgbClr val="2B1941">
                  <a:tint val="75000"/>
                </a:srgbClr>
              </a:solidFill>
            </a:endParaRPr>
          </a:p>
        </p:txBody>
      </p:sp>
      <p:sp>
        <p:nvSpPr>
          <p:cNvPr id="7" name="Slide Number Placeholder 6"/>
          <p:cNvSpPr>
            <a:spLocks noGrp="1"/>
          </p:cNvSpPr>
          <p:nvPr>
            <p:ph type="sldNum" sz="quarter" idx="12"/>
          </p:nvPr>
        </p:nvSpPr>
        <p:spPr/>
        <p:txBody>
          <a:bodyPr/>
          <a:lstStyle/>
          <a:p>
            <a:fld id="{64EBE2F5-02D8-6742-9DD0-264257E93F95}" type="slidenum">
              <a:rPr lang="en-US" smtClean="0">
                <a:solidFill>
                  <a:srgbClr val="2B1941">
                    <a:tint val="75000"/>
                  </a:srgbClr>
                </a:solidFill>
              </a:rPr>
              <a:pPr/>
              <a:t>‹#›</a:t>
            </a:fld>
            <a:endParaRPr lang="en-US">
              <a:solidFill>
                <a:srgbClr val="2B1941">
                  <a:tint val="75000"/>
                </a:srgbClr>
              </a:solidFill>
            </a:endParaRPr>
          </a:p>
        </p:txBody>
      </p:sp>
    </p:spTree>
    <p:extLst>
      <p:ext uri="{BB962C8B-B14F-4D97-AF65-F5344CB8AC3E}">
        <p14:creationId xmlns:p14="http://schemas.microsoft.com/office/powerpoint/2010/main" val="8318345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368A205-A220-1A4F-9285-50F57FFDD57B}" type="datetime1">
              <a:rPr lang="en-CA" smtClean="0">
                <a:solidFill>
                  <a:srgbClr val="2B1941">
                    <a:tint val="75000"/>
                  </a:srgbClr>
                </a:solidFill>
              </a:rPr>
              <a:pPr/>
              <a:t>2022-01-01</a:t>
            </a:fld>
            <a:endParaRPr lang="en-US">
              <a:solidFill>
                <a:srgbClr val="2B1941">
                  <a:tint val="75000"/>
                </a:srgbClr>
              </a:solidFill>
            </a:endParaRPr>
          </a:p>
        </p:txBody>
      </p:sp>
      <p:sp>
        <p:nvSpPr>
          <p:cNvPr id="8" name="Footer Placeholder 7"/>
          <p:cNvSpPr>
            <a:spLocks noGrp="1"/>
          </p:cNvSpPr>
          <p:nvPr>
            <p:ph type="ftr" sz="quarter" idx="11"/>
          </p:nvPr>
        </p:nvSpPr>
        <p:spPr/>
        <p:txBody>
          <a:bodyPr/>
          <a:lstStyle/>
          <a:p>
            <a:endParaRPr lang="en-US">
              <a:solidFill>
                <a:srgbClr val="2B1941">
                  <a:tint val="75000"/>
                </a:srgbClr>
              </a:solidFill>
            </a:endParaRPr>
          </a:p>
        </p:txBody>
      </p:sp>
      <p:sp>
        <p:nvSpPr>
          <p:cNvPr id="9" name="Slide Number Placeholder 8"/>
          <p:cNvSpPr>
            <a:spLocks noGrp="1"/>
          </p:cNvSpPr>
          <p:nvPr>
            <p:ph type="sldNum" sz="quarter" idx="12"/>
          </p:nvPr>
        </p:nvSpPr>
        <p:spPr/>
        <p:txBody>
          <a:bodyPr/>
          <a:lstStyle/>
          <a:p>
            <a:fld id="{64EBE2F5-02D8-6742-9DD0-264257E93F95}" type="slidenum">
              <a:rPr lang="en-US" smtClean="0">
                <a:solidFill>
                  <a:srgbClr val="2B1941">
                    <a:tint val="75000"/>
                  </a:srgbClr>
                </a:solidFill>
              </a:rPr>
              <a:pPr/>
              <a:t>‹#›</a:t>
            </a:fld>
            <a:endParaRPr lang="en-US">
              <a:solidFill>
                <a:srgbClr val="2B1941">
                  <a:tint val="75000"/>
                </a:srgbClr>
              </a:solidFill>
            </a:endParaRPr>
          </a:p>
        </p:txBody>
      </p:sp>
    </p:spTree>
    <p:extLst>
      <p:ext uri="{BB962C8B-B14F-4D97-AF65-F5344CB8AC3E}">
        <p14:creationId xmlns:p14="http://schemas.microsoft.com/office/powerpoint/2010/main" val="7039747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16CE19-E271-F74F-BC74-E4014C3E2AB1}" type="datetime1">
              <a:rPr lang="en-CA" smtClean="0">
                <a:solidFill>
                  <a:srgbClr val="2B1941">
                    <a:tint val="75000"/>
                  </a:srgbClr>
                </a:solidFill>
              </a:rPr>
              <a:pPr/>
              <a:t>2022-01-01</a:t>
            </a:fld>
            <a:endParaRPr lang="en-US">
              <a:solidFill>
                <a:srgbClr val="2B1941">
                  <a:tint val="75000"/>
                </a:srgbClr>
              </a:solidFill>
            </a:endParaRPr>
          </a:p>
        </p:txBody>
      </p:sp>
      <p:sp>
        <p:nvSpPr>
          <p:cNvPr id="4" name="Footer Placeholder 3"/>
          <p:cNvSpPr>
            <a:spLocks noGrp="1"/>
          </p:cNvSpPr>
          <p:nvPr>
            <p:ph type="ftr" sz="quarter" idx="11"/>
          </p:nvPr>
        </p:nvSpPr>
        <p:spPr/>
        <p:txBody>
          <a:bodyPr/>
          <a:lstStyle/>
          <a:p>
            <a:endParaRPr lang="en-US">
              <a:solidFill>
                <a:srgbClr val="2B1941">
                  <a:tint val="75000"/>
                </a:srgbClr>
              </a:solidFill>
            </a:endParaRPr>
          </a:p>
        </p:txBody>
      </p:sp>
      <p:sp>
        <p:nvSpPr>
          <p:cNvPr id="5" name="Slide Number Placeholder 4"/>
          <p:cNvSpPr>
            <a:spLocks noGrp="1"/>
          </p:cNvSpPr>
          <p:nvPr>
            <p:ph type="sldNum" sz="quarter" idx="12"/>
          </p:nvPr>
        </p:nvSpPr>
        <p:spPr/>
        <p:txBody>
          <a:bodyPr/>
          <a:lstStyle/>
          <a:p>
            <a:fld id="{64EBE2F5-02D8-6742-9DD0-264257E93F95}" type="slidenum">
              <a:rPr lang="en-US" smtClean="0">
                <a:solidFill>
                  <a:srgbClr val="2B1941">
                    <a:tint val="75000"/>
                  </a:srgbClr>
                </a:solidFill>
              </a:rPr>
              <a:pPr/>
              <a:t>‹#›</a:t>
            </a:fld>
            <a:endParaRPr lang="en-US">
              <a:solidFill>
                <a:srgbClr val="2B1941">
                  <a:tint val="75000"/>
                </a:srgbClr>
              </a:solidFill>
            </a:endParaRPr>
          </a:p>
        </p:txBody>
      </p:sp>
    </p:spTree>
    <p:extLst>
      <p:ext uri="{BB962C8B-B14F-4D97-AF65-F5344CB8AC3E}">
        <p14:creationId xmlns:p14="http://schemas.microsoft.com/office/powerpoint/2010/main" val="2548451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100145-7039-D04C-A73A-F693E7F50D07}" type="datetime1">
              <a:rPr lang="en-CA" smtClean="0"/>
              <a:t>2022-01-01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EBE2F5-02D8-6742-9DD0-264257E93F95}"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87F430-0B0A-7940-981E-DF69F6B51B57}" type="datetime1">
              <a:rPr lang="en-CA" smtClean="0">
                <a:solidFill>
                  <a:srgbClr val="2B1941">
                    <a:tint val="75000"/>
                  </a:srgbClr>
                </a:solidFill>
              </a:rPr>
              <a:pPr/>
              <a:t>2022-01-01</a:t>
            </a:fld>
            <a:endParaRPr lang="en-US">
              <a:solidFill>
                <a:srgbClr val="2B1941">
                  <a:tint val="75000"/>
                </a:srgbClr>
              </a:solidFill>
            </a:endParaRPr>
          </a:p>
        </p:txBody>
      </p:sp>
      <p:sp>
        <p:nvSpPr>
          <p:cNvPr id="3" name="Footer Placeholder 2"/>
          <p:cNvSpPr>
            <a:spLocks noGrp="1"/>
          </p:cNvSpPr>
          <p:nvPr>
            <p:ph type="ftr" sz="quarter" idx="11"/>
          </p:nvPr>
        </p:nvSpPr>
        <p:spPr/>
        <p:txBody>
          <a:bodyPr/>
          <a:lstStyle/>
          <a:p>
            <a:endParaRPr lang="en-US">
              <a:solidFill>
                <a:srgbClr val="2B1941">
                  <a:tint val="75000"/>
                </a:srgbClr>
              </a:solidFill>
            </a:endParaRPr>
          </a:p>
        </p:txBody>
      </p:sp>
      <p:sp>
        <p:nvSpPr>
          <p:cNvPr id="4" name="Slide Number Placeholder 3"/>
          <p:cNvSpPr>
            <a:spLocks noGrp="1"/>
          </p:cNvSpPr>
          <p:nvPr>
            <p:ph type="sldNum" sz="quarter" idx="12"/>
          </p:nvPr>
        </p:nvSpPr>
        <p:spPr/>
        <p:txBody>
          <a:bodyPr/>
          <a:lstStyle/>
          <a:p>
            <a:fld id="{64EBE2F5-02D8-6742-9DD0-264257E93F95}" type="slidenum">
              <a:rPr lang="en-US" smtClean="0">
                <a:solidFill>
                  <a:srgbClr val="2B1941">
                    <a:tint val="75000"/>
                  </a:srgbClr>
                </a:solidFill>
              </a:rPr>
              <a:pPr/>
              <a:t>‹#›</a:t>
            </a:fld>
            <a:endParaRPr lang="en-US">
              <a:solidFill>
                <a:srgbClr val="2B1941">
                  <a:tint val="75000"/>
                </a:srgbClr>
              </a:solidFill>
            </a:endParaRPr>
          </a:p>
        </p:txBody>
      </p:sp>
    </p:spTree>
    <p:extLst>
      <p:ext uri="{BB962C8B-B14F-4D97-AF65-F5344CB8AC3E}">
        <p14:creationId xmlns:p14="http://schemas.microsoft.com/office/powerpoint/2010/main" val="34912377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0669AD-228E-BC47-888A-EDD21230E62E}" type="datetime1">
              <a:rPr lang="en-CA" smtClean="0">
                <a:solidFill>
                  <a:srgbClr val="2B1941">
                    <a:tint val="75000"/>
                  </a:srgbClr>
                </a:solidFill>
              </a:rPr>
              <a:pPr/>
              <a:t>2022-01-01</a:t>
            </a:fld>
            <a:endParaRPr lang="en-US">
              <a:solidFill>
                <a:srgbClr val="2B1941">
                  <a:tint val="75000"/>
                </a:srgbClr>
              </a:solidFill>
            </a:endParaRPr>
          </a:p>
        </p:txBody>
      </p:sp>
      <p:sp>
        <p:nvSpPr>
          <p:cNvPr id="6" name="Footer Placeholder 5"/>
          <p:cNvSpPr>
            <a:spLocks noGrp="1"/>
          </p:cNvSpPr>
          <p:nvPr>
            <p:ph type="ftr" sz="quarter" idx="11"/>
          </p:nvPr>
        </p:nvSpPr>
        <p:spPr/>
        <p:txBody>
          <a:bodyPr/>
          <a:lstStyle/>
          <a:p>
            <a:endParaRPr lang="en-US">
              <a:solidFill>
                <a:srgbClr val="2B1941">
                  <a:tint val="75000"/>
                </a:srgbClr>
              </a:solidFill>
            </a:endParaRPr>
          </a:p>
        </p:txBody>
      </p:sp>
      <p:sp>
        <p:nvSpPr>
          <p:cNvPr id="7" name="Slide Number Placeholder 6"/>
          <p:cNvSpPr>
            <a:spLocks noGrp="1"/>
          </p:cNvSpPr>
          <p:nvPr>
            <p:ph type="sldNum" sz="quarter" idx="12"/>
          </p:nvPr>
        </p:nvSpPr>
        <p:spPr/>
        <p:txBody>
          <a:bodyPr/>
          <a:lstStyle/>
          <a:p>
            <a:fld id="{64EBE2F5-02D8-6742-9DD0-264257E93F95}" type="slidenum">
              <a:rPr lang="en-US" smtClean="0">
                <a:solidFill>
                  <a:srgbClr val="2B1941">
                    <a:tint val="75000"/>
                  </a:srgbClr>
                </a:solidFill>
              </a:rPr>
              <a:pPr/>
              <a:t>‹#›</a:t>
            </a:fld>
            <a:endParaRPr lang="en-US">
              <a:solidFill>
                <a:srgbClr val="2B1941">
                  <a:tint val="75000"/>
                </a:srgbClr>
              </a:solidFill>
            </a:endParaRPr>
          </a:p>
        </p:txBody>
      </p:sp>
    </p:spTree>
    <p:extLst>
      <p:ext uri="{BB962C8B-B14F-4D97-AF65-F5344CB8AC3E}">
        <p14:creationId xmlns:p14="http://schemas.microsoft.com/office/powerpoint/2010/main" val="31072695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6A9FD2-E3ED-3445-BAC5-50C465B37A25}" type="datetime1">
              <a:rPr lang="en-CA" smtClean="0">
                <a:solidFill>
                  <a:srgbClr val="2B1941">
                    <a:tint val="75000"/>
                  </a:srgbClr>
                </a:solidFill>
              </a:rPr>
              <a:pPr/>
              <a:t>2022-01-01</a:t>
            </a:fld>
            <a:endParaRPr lang="en-US">
              <a:solidFill>
                <a:srgbClr val="2B1941">
                  <a:tint val="75000"/>
                </a:srgbClr>
              </a:solidFill>
            </a:endParaRPr>
          </a:p>
        </p:txBody>
      </p:sp>
      <p:sp>
        <p:nvSpPr>
          <p:cNvPr id="6" name="Footer Placeholder 5"/>
          <p:cNvSpPr>
            <a:spLocks noGrp="1"/>
          </p:cNvSpPr>
          <p:nvPr>
            <p:ph type="ftr" sz="quarter" idx="11"/>
          </p:nvPr>
        </p:nvSpPr>
        <p:spPr/>
        <p:txBody>
          <a:bodyPr/>
          <a:lstStyle/>
          <a:p>
            <a:endParaRPr lang="en-US">
              <a:solidFill>
                <a:srgbClr val="2B1941">
                  <a:tint val="75000"/>
                </a:srgbClr>
              </a:solidFill>
            </a:endParaRPr>
          </a:p>
        </p:txBody>
      </p:sp>
      <p:sp>
        <p:nvSpPr>
          <p:cNvPr id="7" name="Slide Number Placeholder 6"/>
          <p:cNvSpPr>
            <a:spLocks noGrp="1"/>
          </p:cNvSpPr>
          <p:nvPr>
            <p:ph type="sldNum" sz="quarter" idx="12"/>
          </p:nvPr>
        </p:nvSpPr>
        <p:spPr/>
        <p:txBody>
          <a:bodyPr/>
          <a:lstStyle/>
          <a:p>
            <a:fld id="{64EBE2F5-02D8-6742-9DD0-264257E93F95}" type="slidenum">
              <a:rPr lang="en-US" smtClean="0">
                <a:solidFill>
                  <a:srgbClr val="2B1941">
                    <a:tint val="75000"/>
                  </a:srgbClr>
                </a:solidFill>
              </a:rPr>
              <a:pPr/>
              <a:t>‹#›</a:t>
            </a:fld>
            <a:endParaRPr lang="en-US">
              <a:solidFill>
                <a:srgbClr val="2B1941">
                  <a:tint val="75000"/>
                </a:srgbClr>
              </a:solidFill>
            </a:endParaRPr>
          </a:p>
        </p:txBody>
      </p:sp>
    </p:spTree>
    <p:extLst>
      <p:ext uri="{BB962C8B-B14F-4D97-AF65-F5344CB8AC3E}">
        <p14:creationId xmlns:p14="http://schemas.microsoft.com/office/powerpoint/2010/main" val="28090637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B82D7B-861B-9E43-8489-18CE7582BAE4}" type="datetime1">
              <a:rPr lang="en-CA" smtClean="0">
                <a:solidFill>
                  <a:srgbClr val="2B1941">
                    <a:tint val="75000"/>
                  </a:srgbClr>
                </a:solidFill>
              </a:rPr>
              <a:pPr/>
              <a:t>2022-01-01</a:t>
            </a:fld>
            <a:endParaRPr lang="en-US">
              <a:solidFill>
                <a:srgbClr val="2B1941">
                  <a:tint val="75000"/>
                </a:srgbClr>
              </a:solidFill>
            </a:endParaRPr>
          </a:p>
        </p:txBody>
      </p:sp>
      <p:sp>
        <p:nvSpPr>
          <p:cNvPr id="5" name="Footer Placeholder 4"/>
          <p:cNvSpPr>
            <a:spLocks noGrp="1"/>
          </p:cNvSpPr>
          <p:nvPr>
            <p:ph type="ftr" sz="quarter" idx="11"/>
          </p:nvPr>
        </p:nvSpPr>
        <p:spPr/>
        <p:txBody>
          <a:bodyPr/>
          <a:lstStyle/>
          <a:p>
            <a:endParaRPr lang="en-US">
              <a:solidFill>
                <a:srgbClr val="2B1941">
                  <a:tint val="75000"/>
                </a:srgbClr>
              </a:solidFill>
            </a:endParaRPr>
          </a:p>
        </p:txBody>
      </p:sp>
      <p:sp>
        <p:nvSpPr>
          <p:cNvPr id="6" name="Slide Number Placeholder 5"/>
          <p:cNvSpPr>
            <a:spLocks noGrp="1"/>
          </p:cNvSpPr>
          <p:nvPr>
            <p:ph type="sldNum" sz="quarter" idx="12"/>
          </p:nvPr>
        </p:nvSpPr>
        <p:spPr/>
        <p:txBody>
          <a:bodyPr/>
          <a:lstStyle/>
          <a:p>
            <a:fld id="{64EBE2F5-02D8-6742-9DD0-264257E93F95}" type="slidenum">
              <a:rPr lang="en-US" smtClean="0">
                <a:solidFill>
                  <a:srgbClr val="2B1941">
                    <a:tint val="75000"/>
                  </a:srgbClr>
                </a:solidFill>
              </a:rPr>
              <a:pPr/>
              <a:t>‹#›</a:t>
            </a:fld>
            <a:endParaRPr lang="en-US">
              <a:solidFill>
                <a:srgbClr val="2B1941">
                  <a:tint val="75000"/>
                </a:srgbClr>
              </a:solidFill>
            </a:endParaRPr>
          </a:p>
        </p:txBody>
      </p:sp>
    </p:spTree>
    <p:extLst>
      <p:ext uri="{BB962C8B-B14F-4D97-AF65-F5344CB8AC3E}">
        <p14:creationId xmlns:p14="http://schemas.microsoft.com/office/powerpoint/2010/main" val="28689541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D34BAB-53F8-124C-8F3F-D4A266C629C1}" type="datetime1">
              <a:rPr lang="en-CA" smtClean="0">
                <a:solidFill>
                  <a:srgbClr val="2B1941">
                    <a:tint val="75000"/>
                  </a:srgbClr>
                </a:solidFill>
              </a:rPr>
              <a:pPr/>
              <a:t>2022-01-01</a:t>
            </a:fld>
            <a:endParaRPr lang="en-US">
              <a:solidFill>
                <a:srgbClr val="2B1941">
                  <a:tint val="75000"/>
                </a:srgbClr>
              </a:solidFill>
            </a:endParaRPr>
          </a:p>
        </p:txBody>
      </p:sp>
      <p:sp>
        <p:nvSpPr>
          <p:cNvPr id="5" name="Footer Placeholder 4"/>
          <p:cNvSpPr>
            <a:spLocks noGrp="1"/>
          </p:cNvSpPr>
          <p:nvPr>
            <p:ph type="ftr" sz="quarter" idx="11"/>
          </p:nvPr>
        </p:nvSpPr>
        <p:spPr/>
        <p:txBody>
          <a:bodyPr/>
          <a:lstStyle/>
          <a:p>
            <a:endParaRPr lang="en-US">
              <a:solidFill>
                <a:srgbClr val="2B1941">
                  <a:tint val="75000"/>
                </a:srgbClr>
              </a:solidFill>
            </a:endParaRPr>
          </a:p>
        </p:txBody>
      </p:sp>
      <p:sp>
        <p:nvSpPr>
          <p:cNvPr id="6" name="Slide Number Placeholder 5"/>
          <p:cNvSpPr>
            <a:spLocks noGrp="1"/>
          </p:cNvSpPr>
          <p:nvPr>
            <p:ph type="sldNum" sz="quarter" idx="12"/>
          </p:nvPr>
        </p:nvSpPr>
        <p:spPr/>
        <p:txBody>
          <a:bodyPr/>
          <a:lstStyle/>
          <a:p>
            <a:fld id="{64EBE2F5-02D8-6742-9DD0-264257E93F95}" type="slidenum">
              <a:rPr lang="en-US" smtClean="0">
                <a:solidFill>
                  <a:srgbClr val="2B1941">
                    <a:tint val="75000"/>
                  </a:srgbClr>
                </a:solidFill>
              </a:rPr>
              <a:pPr/>
              <a:t>‹#›</a:t>
            </a:fld>
            <a:endParaRPr lang="en-US">
              <a:solidFill>
                <a:srgbClr val="2B1941">
                  <a:tint val="75000"/>
                </a:srgbClr>
              </a:solidFill>
            </a:endParaRPr>
          </a:p>
        </p:txBody>
      </p:sp>
    </p:spTree>
    <p:extLst>
      <p:ext uri="{BB962C8B-B14F-4D97-AF65-F5344CB8AC3E}">
        <p14:creationId xmlns:p14="http://schemas.microsoft.com/office/powerpoint/2010/main" val="9906792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085A293-CC88-3D41-BCFD-C4D06E23B79E}" type="datetime1">
              <a:rPr lang="en-CA" smtClean="0">
                <a:solidFill>
                  <a:srgbClr val="2B1941">
                    <a:tint val="75000"/>
                  </a:srgbClr>
                </a:solidFill>
              </a:rPr>
              <a:pPr/>
              <a:t>2022-01-01</a:t>
            </a:fld>
            <a:endParaRPr lang="en-US">
              <a:solidFill>
                <a:srgbClr val="2B1941">
                  <a:tint val="75000"/>
                </a:srgbClr>
              </a:solidFill>
            </a:endParaRPr>
          </a:p>
        </p:txBody>
      </p:sp>
      <p:sp>
        <p:nvSpPr>
          <p:cNvPr id="5" name="Footer Placeholder 4"/>
          <p:cNvSpPr>
            <a:spLocks noGrp="1"/>
          </p:cNvSpPr>
          <p:nvPr>
            <p:ph type="ftr" sz="quarter" idx="11"/>
          </p:nvPr>
        </p:nvSpPr>
        <p:spPr/>
        <p:txBody>
          <a:bodyPr/>
          <a:lstStyle/>
          <a:p>
            <a:endParaRPr lang="en-US">
              <a:solidFill>
                <a:srgbClr val="2B1941">
                  <a:tint val="75000"/>
                </a:srgbClr>
              </a:solidFill>
            </a:endParaRPr>
          </a:p>
        </p:txBody>
      </p:sp>
      <p:sp>
        <p:nvSpPr>
          <p:cNvPr id="6" name="Slide Number Placeholder 5"/>
          <p:cNvSpPr>
            <a:spLocks noGrp="1"/>
          </p:cNvSpPr>
          <p:nvPr>
            <p:ph type="sldNum" sz="quarter" idx="12"/>
          </p:nvPr>
        </p:nvSpPr>
        <p:spPr/>
        <p:txBody>
          <a:bodyPr/>
          <a:lstStyle/>
          <a:p>
            <a:fld id="{64EBE2F5-02D8-6742-9DD0-264257E93F95}" type="slidenum">
              <a:rPr lang="en-US" smtClean="0">
                <a:solidFill>
                  <a:srgbClr val="2B1941">
                    <a:tint val="75000"/>
                  </a:srgbClr>
                </a:solidFill>
              </a:rPr>
              <a:pPr/>
              <a:t>‹#›</a:t>
            </a:fld>
            <a:endParaRPr lang="en-US">
              <a:solidFill>
                <a:srgbClr val="2B1941">
                  <a:tint val="75000"/>
                </a:srgbClr>
              </a:solidFill>
            </a:endParaRPr>
          </a:p>
        </p:txBody>
      </p:sp>
    </p:spTree>
    <p:extLst>
      <p:ext uri="{BB962C8B-B14F-4D97-AF65-F5344CB8AC3E}">
        <p14:creationId xmlns:p14="http://schemas.microsoft.com/office/powerpoint/2010/main" val="35885792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100145-7039-D04C-A73A-F693E7F50D07}" type="datetime1">
              <a:rPr lang="en-CA" smtClean="0">
                <a:solidFill>
                  <a:srgbClr val="2B1941">
                    <a:tint val="75000"/>
                  </a:srgbClr>
                </a:solidFill>
              </a:rPr>
              <a:pPr/>
              <a:t>2022-01-01</a:t>
            </a:fld>
            <a:endParaRPr lang="en-US">
              <a:solidFill>
                <a:srgbClr val="2B1941">
                  <a:tint val="75000"/>
                </a:srgbClr>
              </a:solidFill>
            </a:endParaRPr>
          </a:p>
        </p:txBody>
      </p:sp>
      <p:sp>
        <p:nvSpPr>
          <p:cNvPr id="5" name="Footer Placeholder 4"/>
          <p:cNvSpPr>
            <a:spLocks noGrp="1"/>
          </p:cNvSpPr>
          <p:nvPr>
            <p:ph type="ftr" sz="quarter" idx="11"/>
          </p:nvPr>
        </p:nvSpPr>
        <p:spPr/>
        <p:txBody>
          <a:bodyPr/>
          <a:lstStyle/>
          <a:p>
            <a:endParaRPr lang="en-US">
              <a:solidFill>
                <a:srgbClr val="2B1941">
                  <a:tint val="75000"/>
                </a:srgbClr>
              </a:solidFill>
            </a:endParaRPr>
          </a:p>
        </p:txBody>
      </p:sp>
      <p:sp>
        <p:nvSpPr>
          <p:cNvPr id="6" name="Slide Number Placeholder 5"/>
          <p:cNvSpPr>
            <a:spLocks noGrp="1"/>
          </p:cNvSpPr>
          <p:nvPr>
            <p:ph type="sldNum" sz="quarter" idx="12"/>
          </p:nvPr>
        </p:nvSpPr>
        <p:spPr/>
        <p:txBody>
          <a:bodyPr/>
          <a:lstStyle/>
          <a:p>
            <a:fld id="{64EBE2F5-02D8-6742-9DD0-264257E93F95}" type="slidenum">
              <a:rPr lang="en-US" smtClean="0">
                <a:solidFill>
                  <a:srgbClr val="2B1941">
                    <a:tint val="75000"/>
                  </a:srgbClr>
                </a:solidFill>
              </a:rPr>
              <a:pPr/>
              <a:t>‹#›</a:t>
            </a:fld>
            <a:endParaRPr lang="en-US">
              <a:solidFill>
                <a:srgbClr val="2B1941">
                  <a:tint val="75000"/>
                </a:srgbClr>
              </a:solidFill>
            </a:endParaRPr>
          </a:p>
        </p:txBody>
      </p:sp>
    </p:spTree>
    <p:extLst>
      <p:ext uri="{BB962C8B-B14F-4D97-AF65-F5344CB8AC3E}">
        <p14:creationId xmlns:p14="http://schemas.microsoft.com/office/powerpoint/2010/main" val="41609096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B54A63-4769-084B-BC6E-82A75D1B0745}" type="datetime1">
              <a:rPr lang="en-CA" smtClean="0">
                <a:solidFill>
                  <a:srgbClr val="2B1941">
                    <a:tint val="75000"/>
                  </a:srgbClr>
                </a:solidFill>
              </a:rPr>
              <a:pPr/>
              <a:t>2022-01-01</a:t>
            </a:fld>
            <a:endParaRPr lang="en-US">
              <a:solidFill>
                <a:srgbClr val="2B1941">
                  <a:tint val="75000"/>
                </a:srgbClr>
              </a:solidFill>
            </a:endParaRPr>
          </a:p>
        </p:txBody>
      </p:sp>
      <p:sp>
        <p:nvSpPr>
          <p:cNvPr id="5" name="Footer Placeholder 4"/>
          <p:cNvSpPr>
            <a:spLocks noGrp="1"/>
          </p:cNvSpPr>
          <p:nvPr>
            <p:ph type="ftr" sz="quarter" idx="11"/>
          </p:nvPr>
        </p:nvSpPr>
        <p:spPr/>
        <p:txBody>
          <a:bodyPr/>
          <a:lstStyle/>
          <a:p>
            <a:endParaRPr lang="en-US">
              <a:solidFill>
                <a:srgbClr val="2B1941">
                  <a:tint val="75000"/>
                </a:srgbClr>
              </a:solidFill>
            </a:endParaRPr>
          </a:p>
        </p:txBody>
      </p:sp>
      <p:sp>
        <p:nvSpPr>
          <p:cNvPr id="6" name="Slide Number Placeholder 5"/>
          <p:cNvSpPr>
            <a:spLocks noGrp="1"/>
          </p:cNvSpPr>
          <p:nvPr>
            <p:ph type="sldNum" sz="quarter" idx="12"/>
          </p:nvPr>
        </p:nvSpPr>
        <p:spPr/>
        <p:txBody>
          <a:bodyPr/>
          <a:lstStyle/>
          <a:p>
            <a:fld id="{64EBE2F5-02D8-6742-9DD0-264257E93F95}" type="slidenum">
              <a:rPr lang="en-US" smtClean="0">
                <a:solidFill>
                  <a:srgbClr val="2B1941">
                    <a:tint val="75000"/>
                  </a:srgbClr>
                </a:solidFill>
              </a:rPr>
              <a:pPr/>
              <a:t>‹#›</a:t>
            </a:fld>
            <a:endParaRPr lang="en-US">
              <a:solidFill>
                <a:srgbClr val="2B1941">
                  <a:tint val="75000"/>
                </a:srgbClr>
              </a:solidFill>
            </a:endParaRPr>
          </a:p>
        </p:txBody>
      </p:sp>
    </p:spTree>
    <p:extLst>
      <p:ext uri="{BB962C8B-B14F-4D97-AF65-F5344CB8AC3E}">
        <p14:creationId xmlns:p14="http://schemas.microsoft.com/office/powerpoint/2010/main" val="6692545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0624B7-F4E0-AA48-8C0A-F94EC6D053B5}" type="datetime1">
              <a:rPr lang="en-CA" smtClean="0">
                <a:solidFill>
                  <a:srgbClr val="2B1941">
                    <a:tint val="75000"/>
                  </a:srgbClr>
                </a:solidFill>
              </a:rPr>
              <a:pPr/>
              <a:t>2022-01-01</a:t>
            </a:fld>
            <a:endParaRPr lang="en-US">
              <a:solidFill>
                <a:srgbClr val="2B1941">
                  <a:tint val="75000"/>
                </a:srgbClr>
              </a:solidFill>
            </a:endParaRPr>
          </a:p>
        </p:txBody>
      </p:sp>
      <p:sp>
        <p:nvSpPr>
          <p:cNvPr id="6" name="Footer Placeholder 5"/>
          <p:cNvSpPr>
            <a:spLocks noGrp="1"/>
          </p:cNvSpPr>
          <p:nvPr>
            <p:ph type="ftr" sz="quarter" idx="11"/>
          </p:nvPr>
        </p:nvSpPr>
        <p:spPr/>
        <p:txBody>
          <a:bodyPr/>
          <a:lstStyle/>
          <a:p>
            <a:endParaRPr lang="en-US">
              <a:solidFill>
                <a:srgbClr val="2B1941">
                  <a:tint val="75000"/>
                </a:srgbClr>
              </a:solidFill>
            </a:endParaRPr>
          </a:p>
        </p:txBody>
      </p:sp>
      <p:sp>
        <p:nvSpPr>
          <p:cNvPr id="7" name="Slide Number Placeholder 6"/>
          <p:cNvSpPr>
            <a:spLocks noGrp="1"/>
          </p:cNvSpPr>
          <p:nvPr>
            <p:ph type="sldNum" sz="quarter" idx="12"/>
          </p:nvPr>
        </p:nvSpPr>
        <p:spPr/>
        <p:txBody>
          <a:bodyPr/>
          <a:lstStyle/>
          <a:p>
            <a:fld id="{64EBE2F5-02D8-6742-9DD0-264257E93F95}" type="slidenum">
              <a:rPr lang="en-US" smtClean="0">
                <a:solidFill>
                  <a:srgbClr val="2B1941">
                    <a:tint val="75000"/>
                  </a:srgbClr>
                </a:solidFill>
              </a:rPr>
              <a:pPr/>
              <a:t>‹#›</a:t>
            </a:fld>
            <a:endParaRPr lang="en-US">
              <a:solidFill>
                <a:srgbClr val="2B1941">
                  <a:tint val="75000"/>
                </a:srgbClr>
              </a:solidFill>
            </a:endParaRPr>
          </a:p>
        </p:txBody>
      </p:sp>
    </p:spTree>
    <p:extLst>
      <p:ext uri="{BB962C8B-B14F-4D97-AF65-F5344CB8AC3E}">
        <p14:creationId xmlns:p14="http://schemas.microsoft.com/office/powerpoint/2010/main" val="11236772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368A205-A220-1A4F-9285-50F57FFDD57B}" type="datetime1">
              <a:rPr lang="en-CA" smtClean="0">
                <a:solidFill>
                  <a:srgbClr val="2B1941">
                    <a:tint val="75000"/>
                  </a:srgbClr>
                </a:solidFill>
              </a:rPr>
              <a:pPr/>
              <a:t>2022-01-01</a:t>
            </a:fld>
            <a:endParaRPr lang="en-US">
              <a:solidFill>
                <a:srgbClr val="2B1941">
                  <a:tint val="75000"/>
                </a:srgbClr>
              </a:solidFill>
            </a:endParaRPr>
          </a:p>
        </p:txBody>
      </p:sp>
      <p:sp>
        <p:nvSpPr>
          <p:cNvPr id="8" name="Footer Placeholder 7"/>
          <p:cNvSpPr>
            <a:spLocks noGrp="1"/>
          </p:cNvSpPr>
          <p:nvPr>
            <p:ph type="ftr" sz="quarter" idx="11"/>
          </p:nvPr>
        </p:nvSpPr>
        <p:spPr/>
        <p:txBody>
          <a:bodyPr/>
          <a:lstStyle/>
          <a:p>
            <a:endParaRPr lang="en-US">
              <a:solidFill>
                <a:srgbClr val="2B1941">
                  <a:tint val="75000"/>
                </a:srgbClr>
              </a:solidFill>
            </a:endParaRPr>
          </a:p>
        </p:txBody>
      </p:sp>
      <p:sp>
        <p:nvSpPr>
          <p:cNvPr id="9" name="Slide Number Placeholder 8"/>
          <p:cNvSpPr>
            <a:spLocks noGrp="1"/>
          </p:cNvSpPr>
          <p:nvPr>
            <p:ph type="sldNum" sz="quarter" idx="12"/>
          </p:nvPr>
        </p:nvSpPr>
        <p:spPr/>
        <p:txBody>
          <a:bodyPr/>
          <a:lstStyle/>
          <a:p>
            <a:fld id="{64EBE2F5-02D8-6742-9DD0-264257E93F95}" type="slidenum">
              <a:rPr lang="en-US" smtClean="0">
                <a:solidFill>
                  <a:srgbClr val="2B1941">
                    <a:tint val="75000"/>
                  </a:srgbClr>
                </a:solidFill>
              </a:rPr>
              <a:pPr/>
              <a:t>‹#›</a:t>
            </a:fld>
            <a:endParaRPr lang="en-US">
              <a:solidFill>
                <a:srgbClr val="2B1941">
                  <a:tint val="75000"/>
                </a:srgbClr>
              </a:solidFill>
            </a:endParaRPr>
          </a:p>
        </p:txBody>
      </p:sp>
    </p:spTree>
    <p:extLst>
      <p:ext uri="{BB962C8B-B14F-4D97-AF65-F5344CB8AC3E}">
        <p14:creationId xmlns:p14="http://schemas.microsoft.com/office/powerpoint/2010/main" val="2559524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2"/>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7"/>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B54A63-4769-084B-BC6E-82A75D1B0745}" type="datetime1">
              <a:rPr lang="en-CA" smtClean="0"/>
              <a:t>2022-01-01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EBE2F5-02D8-6742-9DD0-264257E93F95}" type="slidenum">
              <a:rPr lang="en-US" smtClean="0"/>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16CE19-E271-F74F-BC74-E4014C3E2AB1}" type="datetime1">
              <a:rPr lang="en-CA" smtClean="0">
                <a:solidFill>
                  <a:srgbClr val="2B1941">
                    <a:tint val="75000"/>
                  </a:srgbClr>
                </a:solidFill>
              </a:rPr>
              <a:pPr/>
              <a:t>2022-01-01</a:t>
            </a:fld>
            <a:endParaRPr lang="en-US">
              <a:solidFill>
                <a:srgbClr val="2B1941">
                  <a:tint val="75000"/>
                </a:srgbClr>
              </a:solidFill>
            </a:endParaRPr>
          </a:p>
        </p:txBody>
      </p:sp>
      <p:sp>
        <p:nvSpPr>
          <p:cNvPr id="4" name="Footer Placeholder 3"/>
          <p:cNvSpPr>
            <a:spLocks noGrp="1"/>
          </p:cNvSpPr>
          <p:nvPr>
            <p:ph type="ftr" sz="quarter" idx="11"/>
          </p:nvPr>
        </p:nvSpPr>
        <p:spPr/>
        <p:txBody>
          <a:bodyPr/>
          <a:lstStyle/>
          <a:p>
            <a:endParaRPr lang="en-US">
              <a:solidFill>
                <a:srgbClr val="2B1941">
                  <a:tint val="75000"/>
                </a:srgbClr>
              </a:solidFill>
            </a:endParaRPr>
          </a:p>
        </p:txBody>
      </p:sp>
      <p:sp>
        <p:nvSpPr>
          <p:cNvPr id="5" name="Slide Number Placeholder 4"/>
          <p:cNvSpPr>
            <a:spLocks noGrp="1"/>
          </p:cNvSpPr>
          <p:nvPr>
            <p:ph type="sldNum" sz="quarter" idx="12"/>
          </p:nvPr>
        </p:nvSpPr>
        <p:spPr/>
        <p:txBody>
          <a:bodyPr/>
          <a:lstStyle/>
          <a:p>
            <a:fld id="{64EBE2F5-02D8-6742-9DD0-264257E93F95}" type="slidenum">
              <a:rPr lang="en-US" smtClean="0">
                <a:solidFill>
                  <a:srgbClr val="2B1941">
                    <a:tint val="75000"/>
                  </a:srgbClr>
                </a:solidFill>
              </a:rPr>
              <a:pPr/>
              <a:t>‹#›</a:t>
            </a:fld>
            <a:endParaRPr lang="en-US">
              <a:solidFill>
                <a:srgbClr val="2B1941">
                  <a:tint val="75000"/>
                </a:srgbClr>
              </a:solidFill>
            </a:endParaRPr>
          </a:p>
        </p:txBody>
      </p:sp>
    </p:spTree>
    <p:extLst>
      <p:ext uri="{BB962C8B-B14F-4D97-AF65-F5344CB8AC3E}">
        <p14:creationId xmlns:p14="http://schemas.microsoft.com/office/powerpoint/2010/main" val="33322580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87F430-0B0A-7940-981E-DF69F6B51B57}" type="datetime1">
              <a:rPr lang="en-CA" smtClean="0">
                <a:solidFill>
                  <a:srgbClr val="2B1941">
                    <a:tint val="75000"/>
                  </a:srgbClr>
                </a:solidFill>
              </a:rPr>
              <a:pPr/>
              <a:t>2022-01-01</a:t>
            </a:fld>
            <a:endParaRPr lang="en-US">
              <a:solidFill>
                <a:srgbClr val="2B1941">
                  <a:tint val="75000"/>
                </a:srgbClr>
              </a:solidFill>
            </a:endParaRPr>
          </a:p>
        </p:txBody>
      </p:sp>
      <p:sp>
        <p:nvSpPr>
          <p:cNvPr id="3" name="Footer Placeholder 2"/>
          <p:cNvSpPr>
            <a:spLocks noGrp="1"/>
          </p:cNvSpPr>
          <p:nvPr>
            <p:ph type="ftr" sz="quarter" idx="11"/>
          </p:nvPr>
        </p:nvSpPr>
        <p:spPr/>
        <p:txBody>
          <a:bodyPr/>
          <a:lstStyle/>
          <a:p>
            <a:endParaRPr lang="en-US">
              <a:solidFill>
                <a:srgbClr val="2B1941">
                  <a:tint val="75000"/>
                </a:srgbClr>
              </a:solidFill>
            </a:endParaRPr>
          </a:p>
        </p:txBody>
      </p:sp>
      <p:sp>
        <p:nvSpPr>
          <p:cNvPr id="4" name="Slide Number Placeholder 3"/>
          <p:cNvSpPr>
            <a:spLocks noGrp="1"/>
          </p:cNvSpPr>
          <p:nvPr>
            <p:ph type="sldNum" sz="quarter" idx="12"/>
          </p:nvPr>
        </p:nvSpPr>
        <p:spPr/>
        <p:txBody>
          <a:bodyPr/>
          <a:lstStyle/>
          <a:p>
            <a:fld id="{64EBE2F5-02D8-6742-9DD0-264257E93F95}" type="slidenum">
              <a:rPr lang="en-US" smtClean="0">
                <a:solidFill>
                  <a:srgbClr val="2B1941">
                    <a:tint val="75000"/>
                  </a:srgbClr>
                </a:solidFill>
              </a:rPr>
              <a:pPr/>
              <a:t>‹#›</a:t>
            </a:fld>
            <a:endParaRPr lang="en-US">
              <a:solidFill>
                <a:srgbClr val="2B1941">
                  <a:tint val="75000"/>
                </a:srgbClr>
              </a:solidFill>
            </a:endParaRPr>
          </a:p>
        </p:txBody>
      </p:sp>
    </p:spTree>
    <p:extLst>
      <p:ext uri="{BB962C8B-B14F-4D97-AF65-F5344CB8AC3E}">
        <p14:creationId xmlns:p14="http://schemas.microsoft.com/office/powerpoint/2010/main" val="19066151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0669AD-228E-BC47-888A-EDD21230E62E}" type="datetime1">
              <a:rPr lang="en-CA" smtClean="0">
                <a:solidFill>
                  <a:srgbClr val="2B1941">
                    <a:tint val="75000"/>
                  </a:srgbClr>
                </a:solidFill>
              </a:rPr>
              <a:pPr/>
              <a:t>2022-01-01</a:t>
            </a:fld>
            <a:endParaRPr lang="en-US">
              <a:solidFill>
                <a:srgbClr val="2B1941">
                  <a:tint val="75000"/>
                </a:srgbClr>
              </a:solidFill>
            </a:endParaRPr>
          </a:p>
        </p:txBody>
      </p:sp>
      <p:sp>
        <p:nvSpPr>
          <p:cNvPr id="6" name="Footer Placeholder 5"/>
          <p:cNvSpPr>
            <a:spLocks noGrp="1"/>
          </p:cNvSpPr>
          <p:nvPr>
            <p:ph type="ftr" sz="quarter" idx="11"/>
          </p:nvPr>
        </p:nvSpPr>
        <p:spPr/>
        <p:txBody>
          <a:bodyPr/>
          <a:lstStyle/>
          <a:p>
            <a:endParaRPr lang="en-US">
              <a:solidFill>
                <a:srgbClr val="2B1941">
                  <a:tint val="75000"/>
                </a:srgbClr>
              </a:solidFill>
            </a:endParaRPr>
          </a:p>
        </p:txBody>
      </p:sp>
      <p:sp>
        <p:nvSpPr>
          <p:cNvPr id="7" name="Slide Number Placeholder 6"/>
          <p:cNvSpPr>
            <a:spLocks noGrp="1"/>
          </p:cNvSpPr>
          <p:nvPr>
            <p:ph type="sldNum" sz="quarter" idx="12"/>
          </p:nvPr>
        </p:nvSpPr>
        <p:spPr/>
        <p:txBody>
          <a:bodyPr/>
          <a:lstStyle/>
          <a:p>
            <a:fld id="{64EBE2F5-02D8-6742-9DD0-264257E93F95}" type="slidenum">
              <a:rPr lang="en-US" smtClean="0">
                <a:solidFill>
                  <a:srgbClr val="2B1941">
                    <a:tint val="75000"/>
                  </a:srgbClr>
                </a:solidFill>
              </a:rPr>
              <a:pPr/>
              <a:t>‹#›</a:t>
            </a:fld>
            <a:endParaRPr lang="en-US">
              <a:solidFill>
                <a:srgbClr val="2B1941">
                  <a:tint val="75000"/>
                </a:srgbClr>
              </a:solidFill>
            </a:endParaRPr>
          </a:p>
        </p:txBody>
      </p:sp>
    </p:spTree>
    <p:extLst>
      <p:ext uri="{BB962C8B-B14F-4D97-AF65-F5344CB8AC3E}">
        <p14:creationId xmlns:p14="http://schemas.microsoft.com/office/powerpoint/2010/main" val="12276984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6A9FD2-E3ED-3445-BAC5-50C465B37A25}" type="datetime1">
              <a:rPr lang="en-CA" smtClean="0">
                <a:solidFill>
                  <a:srgbClr val="2B1941">
                    <a:tint val="75000"/>
                  </a:srgbClr>
                </a:solidFill>
              </a:rPr>
              <a:pPr/>
              <a:t>2022-01-01</a:t>
            </a:fld>
            <a:endParaRPr lang="en-US">
              <a:solidFill>
                <a:srgbClr val="2B1941">
                  <a:tint val="75000"/>
                </a:srgbClr>
              </a:solidFill>
            </a:endParaRPr>
          </a:p>
        </p:txBody>
      </p:sp>
      <p:sp>
        <p:nvSpPr>
          <p:cNvPr id="6" name="Footer Placeholder 5"/>
          <p:cNvSpPr>
            <a:spLocks noGrp="1"/>
          </p:cNvSpPr>
          <p:nvPr>
            <p:ph type="ftr" sz="quarter" idx="11"/>
          </p:nvPr>
        </p:nvSpPr>
        <p:spPr/>
        <p:txBody>
          <a:bodyPr/>
          <a:lstStyle/>
          <a:p>
            <a:endParaRPr lang="en-US">
              <a:solidFill>
                <a:srgbClr val="2B1941">
                  <a:tint val="75000"/>
                </a:srgbClr>
              </a:solidFill>
            </a:endParaRPr>
          </a:p>
        </p:txBody>
      </p:sp>
      <p:sp>
        <p:nvSpPr>
          <p:cNvPr id="7" name="Slide Number Placeholder 6"/>
          <p:cNvSpPr>
            <a:spLocks noGrp="1"/>
          </p:cNvSpPr>
          <p:nvPr>
            <p:ph type="sldNum" sz="quarter" idx="12"/>
          </p:nvPr>
        </p:nvSpPr>
        <p:spPr/>
        <p:txBody>
          <a:bodyPr/>
          <a:lstStyle/>
          <a:p>
            <a:fld id="{64EBE2F5-02D8-6742-9DD0-264257E93F95}" type="slidenum">
              <a:rPr lang="en-US" smtClean="0">
                <a:solidFill>
                  <a:srgbClr val="2B1941">
                    <a:tint val="75000"/>
                  </a:srgbClr>
                </a:solidFill>
              </a:rPr>
              <a:pPr/>
              <a:t>‹#›</a:t>
            </a:fld>
            <a:endParaRPr lang="en-US">
              <a:solidFill>
                <a:srgbClr val="2B1941">
                  <a:tint val="75000"/>
                </a:srgbClr>
              </a:solidFill>
            </a:endParaRPr>
          </a:p>
        </p:txBody>
      </p:sp>
    </p:spTree>
    <p:extLst>
      <p:ext uri="{BB962C8B-B14F-4D97-AF65-F5344CB8AC3E}">
        <p14:creationId xmlns:p14="http://schemas.microsoft.com/office/powerpoint/2010/main" val="7285555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B82D7B-861B-9E43-8489-18CE7582BAE4}" type="datetime1">
              <a:rPr lang="en-CA" smtClean="0">
                <a:solidFill>
                  <a:srgbClr val="2B1941">
                    <a:tint val="75000"/>
                  </a:srgbClr>
                </a:solidFill>
              </a:rPr>
              <a:pPr/>
              <a:t>2022-01-01</a:t>
            </a:fld>
            <a:endParaRPr lang="en-US">
              <a:solidFill>
                <a:srgbClr val="2B1941">
                  <a:tint val="75000"/>
                </a:srgbClr>
              </a:solidFill>
            </a:endParaRPr>
          </a:p>
        </p:txBody>
      </p:sp>
      <p:sp>
        <p:nvSpPr>
          <p:cNvPr id="5" name="Footer Placeholder 4"/>
          <p:cNvSpPr>
            <a:spLocks noGrp="1"/>
          </p:cNvSpPr>
          <p:nvPr>
            <p:ph type="ftr" sz="quarter" idx="11"/>
          </p:nvPr>
        </p:nvSpPr>
        <p:spPr/>
        <p:txBody>
          <a:bodyPr/>
          <a:lstStyle/>
          <a:p>
            <a:endParaRPr lang="en-US">
              <a:solidFill>
                <a:srgbClr val="2B1941">
                  <a:tint val="75000"/>
                </a:srgbClr>
              </a:solidFill>
            </a:endParaRPr>
          </a:p>
        </p:txBody>
      </p:sp>
      <p:sp>
        <p:nvSpPr>
          <p:cNvPr id="6" name="Slide Number Placeholder 5"/>
          <p:cNvSpPr>
            <a:spLocks noGrp="1"/>
          </p:cNvSpPr>
          <p:nvPr>
            <p:ph type="sldNum" sz="quarter" idx="12"/>
          </p:nvPr>
        </p:nvSpPr>
        <p:spPr/>
        <p:txBody>
          <a:bodyPr/>
          <a:lstStyle/>
          <a:p>
            <a:fld id="{64EBE2F5-02D8-6742-9DD0-264257E93F95}" type="slidenum">
              <a:rPr lang="en-US" smtClean="0">
                <a:solidFill>
                  <a:srgbClr val="2B1941">
                    <a:tint val="75000"/>
                  </a:srgbClr>
                </a:solidFill>
              </a:rPr>
              <a:pPr/>
              <a:t>‹#›</a:t>
            </a:fld>
            <a:endParaRPr lang="en-US">
              <a:solidFill>
                <a:srgbClr val="2B1941">
                  <a:tint val="75000"/>
                </a:srgbClr>
              </a:solidFill>
            </a:endParaRPr>
          </a:p>
        </p:txBody>
      </p:sp>
    </p:spTree>
    <p:extLst>
      <p:ext uri="{BB962C8B-B14F-4D97-AF65-F5344CB8AC3E}">
        <p14:creationId xmlns:p14="http://schemas.microsoft.com/office/powerpoint/2010/main" val="18395500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D34BAB-53F8-124C-8F3F-D4A266C629C1}" type="datetime1">
              <a:rPr lang="en-CA" smtClean="0">
                <a:solidFill>
                  <a:srgbClr val="2B1941">
                    <a:tint val="75000"/>
                  </a:srgbClr>
                </a:solidFill>
              </a:rPr>
              <a:pPr/>
              <a:t>2022-01-01</a:t>
            </a:fld>
            <a:endParaRPr lang="en-US">
              <a:solidFill>
                <a:srgbClr val="2B1941">
                  <a:tint val="75000"/>
                </a:srgbClr>
              </a:solidFill>
            </a:endParaRPr>
          </a:p>
        </p:txBody>
      </p:sp>
      <p:sp>
        <p:nvSpPr>
          <p:cNvPr id="5" name="Footer Placeholder 4"/>
          <p:cNvSpPr>
            <a:spLocks noGrp="1"/>
          </p:cNvSpPr>
          <p:nvPr>
            <p:ph type="ftr" sz="quarter" idx="11"/>
          </p:nvPr>
        </p:nvSpPr>
        <p:spPr/>
        <p:txBody>
          <a:bodyPr/>
          <a:lstStyle/>
          <a:p>
            <a:endParaRPr lang="en-US">
              <a:solidFill>
                <a:srgbClr val="2B1941">
                  <a:tint val="75000"/>
                </a:srgbClr>
              </a:solidFill>
            </a:endParaRPr>
          </a:p>
        </p:txBody>
      </p:sp>
      <p:sp>
        <p:nvSpPr>
          <p:cNvPr id="6" name="Slide Number Placeholder 5"/>
          <p:cNvSpPr>
            <a:spLocks noGrp="1"/>
          </p:cNvSpPr>
          <p:nvPr>
            <p:ph type="sldNum" sz="quarter" idx="12"/>
          </p:nvPr>
        </p:nvSpPr>
        <p:spPr/>
        <p:txBody>
          <a:bodyPr/>
          <a:lstStyle/>
          <a:p>
            <a:fld id="{64EBE2F5-02D8-6742-9DD0-264257E93F95}" type="slidenum">
              <a:rPr lang="en-US" smtClean="0">
                <a:solidFill>
                  <a:srgbClr val="2B1941">
                    <a:tint val="75000"/>
                  </a:srgbClr>
                </a:solidFill>
              </a:rPr>
              <a:pPr/>
              <a:t>‹#›</a:t>
            </a:fld>
            <a:endParaRPr lang="en-US">
              <a:solidFill>
                <a:srgbClr val="2B1941">
                  <a:tint val="75000"/>
                </a:srgbClr>
              </a:solidFill>
            </a:endParaRPr>
          </a:p>
        </p:txBody>
      </p:sp>
    </p:spTree>
    <p:extLst>
      <p:ext uri="{BB962C8B-B14F-4D97-AF65-F5344CB8AC3E}">
        <p14:creationId xmlns:p14="http://schemas.microsoft.com/office/powerpoint/2010/main" val="1055135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0624B7-F4E0-AA48-8C0A-F94EC6D053B5}" type="datetime1">
              <a:rPr lang="en-CA" smtClean="0"/>
              <a:t>2022-01-01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EBE2F5-02D8-6742-9DD0-264257E93F9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2"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368A205-A220-1A4F-9285-50F57FFDD57B}" type="datetime1">
              <a:rPr lang="en-CA" smtClean="0"/>
              <a:t>2022-01-01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4EBE2F5-02D8-6742-9DD0-264257E93F9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16CE19-E271-F74F-BC74-E4014C3E2AB1}" type="datetime1">
              <a:rPr lang="en-CA" smtClean="0"/>
              <a:t>2022-01-01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EBE2F5-02D8-6742-9DD0-264257E93F9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87F430-0B0A-7940-981E-DF69F6B51B57}" type="datetime1">
              <a:rPr lang="en-CA" smtClean="0"/>
              <a:t>2022-01-01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4EBE2F5-02D8-6742-9DD0-264257E93F9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0669AD-228E-BC47-888A-EDD21230E62E}" type="datetime1">
              <a:rPr lang="en-CA" smtClean="0"/>
              <a:t>2022-01-01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EBE2F5-02D8-6742-9DD0-264257E93F9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9"/>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6A9FD2-E3ED-3445-BAC5-50C465B37A25}" type="datetime1">
              <a:rPr lang="en-CA" smtClean="0"/>
              <a:t>2022-01-01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EBE2F5-02D8-6742-9DD0-264257E93F9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68E758-8293-AF47-8062-D0CD2CC4D3C9}" type="datetime1">
              <a:rPr lang="en-CA" smtClean="0"/>
              <a:t>2022-01-01</a:t>
            </a:fld>
            <a:endParaRPr lang="en-US"/>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EBE2F5-02D8-6742-9DD0-264257E93F95}" type="slidenum">
              <a:rPr lang="en-US" smtClean="0"/>
              <a:t>‹#›</a:t>
            </a:fld>
            <a:endParaRPr lang="en-US"/>
          </a:p>
        </p:txBody>
      </p:sp>
    </p:spTree>
    <p:extLst>
      <p:ext uri="{BB962C8B-B14F-4D97-AF65-F5344CB8AC3E}">
        <p14:creationId xmlns:p14="http://schemas.microsoft.com/office/powerpoint/2010/main" val="10511090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96" r:id="rId12"/>
    <p:sldLayoutId id="2147483697" r:id="rId13"/>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68E758-8293-AF47-8062-D0CD2CC4D3C9}" type="datetime1">
              <a:rPr lang="en-CA" smtClean="0">
                <a:solidFill>
                  <a:srgbClr val="2B1941">
                    <a:tint val="75000"/>
                  </a:srgbClr>
                </a:solidFill>
              </a:rPr>
              <a:pPr/>
              <a:t>2022-01-01</a:t>
            </a:fld>
            <a:endParaRPr lang="en-US">
              <a:solidFill>
                <a:srgbClr val="2B1941">
                  <a:tint val="75000"/>
                </a:srgb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2B1941">
                  <a:tint val="75000"/>
                </a:srgb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EBE2F5-02D8-6742-9DD0-264257E93F95}" type="slidenum">
              <a:rPr lang="en-US" smtClean="0">
                <a:solidFill>
                  <a:srgbClr val="2B1941">
                    <a:tint val="75000"/>
                  </a:srgbClr>
                </a:solidFill>
              </a:rPr>
              <a:pPr/>
              <a:t>‹#›</a:t>
            </a:fld>
            <a:endParaRPr lang="en-US">
              <a:solidFill>
                <a:srgbClr val="2B1941">
                  <a:tint val="75000"/>
                </a:srgbClr>
              </a:solidFill>
            </a:endParaRPr>
          </a:p>
        </p:txBody>
      </p:sp>
    </p:spTree>
    <p:extLst>
      <p:ext uri="{BB962C8B-B14F-4D97-AF65-F5344CB8AC3E}">
        <p14:creationId xmlns:p14="http://schemas.microsoft.com/office/powerpoint/2010/main" val="26186651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68E758-8293-AF47-8062-D0CD2CC4D3C9}" type="datetime1">
              <a:rPr lang="en-CA" smtClean="0">
                <a:solidFill>
                  <a:srgbClr val="2B1941">
                    <a:tint val="75000"/>
                  </a:srgbClr>
                </a:solidFill>
              </a:rPr>
              <a:pPr/>
              <a:t>2022-01-01</a:t>
            </a:fld>
            <a:endParaRPr lang="en-US">
              <a:solidFill>
                <a:srgbClr val="2B1941">
                  <a:tint val="75000"/>
                </a:srgb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2B1941">
                  <a:tint val="75000"/>
                </a:srgb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EBE2F5-02D8-6742-9DD0-264257E93F95}" type="slidenum">
              <a:rPr lang="en-US" smtClean="0">
                <a:solidFill>
                  <a:srgbClr val="2B1941">
                    <a:tint val="75000"/>
                  </a:srgbClr>
                </a:solidFill>
              </a:rPr>
              <a:pPr/>
              <a:t>‹#›</a:t>
            </a:fld>
            <a:endParaRPr lang="en-US">
              <a:solidFill>
                <a:srgbClr val="2B1941">
                  <a:tint val="75000"/>
                </a:srgbClr>
              </a:solidFill>
            </a:endParaRPr>
          </a:p>
        </p:txBody>
      </p:sp>
    </p:spTree>
    <p:extLst>
      <p:ext uri="{BB962C8B-B14F-4D97-AF65-F5344CB8AC3E}">
        <p14:creationId xmlns:p14="http://schemas.microsoft.com/office/powerpoint/2010/main" val="149450903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youtube.com/SheHacksPurple" TargetMode="External"/><Relationship Id="rId2" Type="http://schemas.openxmlformats.org/officeDocument/2006/relationships/hyperlink" Target="https://wehackpurple.com/blogs" TargetMode="External"/><Relationship Id="rId1" Type="http://schemas.openxmlformats.org/officeDocument/2006/relationships/slideLayout" Target="../slideLayouts/slideLayout2.xml"/><Relationship Id="rId4" Type="http://schemas.openxmlformats.org/officeDocument/2006/relationships/hyperlink" Target="https://shehackspurple.ca/"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034860"/>
            <a:ext cx="6096008" cy="3197662"/>
          </a:xfrm>
        </p:spPr>
        <p:txBody>
          <a:bodyPr anchor="ctr">
            <a:normAutofit/>
          </a:bodyPr>
          <a:lstStyle/>
          <a:p>
            <a:r>
              <a:rPr lang="en-US" dirty="0">
                <a:solidFill>
                  <a:schemeClr val="accent4"/>
                </a:solidFill>
                <a:latin typeface="Museo Slab 500" charset="0"/>
                <a:ea typeface="Museo Slab 500" charset="0"/>
                <a:cs typeface="Museo Slab 500" charset="0"/>
              </a:rPr>
              <a:t>Security is Everybody’s Job</a:t>
            </a:r>
            <a:endParaRPr lang="en-US" sz="4000" dirty="0">
              <a:solidFill>
                <a:schemeClr val="accent4"/>
              </a:solidFill>
              <a:latin typeface="Museo Slab 500" charset="0"/>
              <a:ea typeface="Museo Slab 500" charset="0"/>
              <a:cs typeface="Museo Slab 500" charset="0"/>
            </a:endParaRPr>
          </a:p>
        </p:txBody>
      </p:sp>
      <p:sp>
        <p:nvSpPr>
          <p:cNvPr id="3" name="Subtitle 2"/>
          <p:cNvSpPr>
            <a:spLocks noGrp="1"/>
          </p:cNvSpPr>
          <p:nvPr>
            <p:ph type="subTitle" idx="1"/>
          </p:nvPr>
        </p:nvSpPr>
        <p:spPr>
          <a:xfrm>
            <a:off x="0" y="4758928"/>
            <a:ext cx="6096007" cy="1241822"/>
          </a:xfrm>
        </p:spPr>
        <p:txBody>
          <a:bodyPr anchor="ctr"/>
          <a:lstStyle/>
          <a:p>
            <a:r>
              <a:rPr lang="en-US" dirty="0">
                <a:solidFill>
                  <a:schemeClr val="accent4"/>
                </a:solidFill>
                <a:latin typeface="Museo Sans 100" charset="0"/>
                <a:ea typeface="Museo Sans 100" charset="0"/>
                <a:cs typeface="Museo Sans 100" charset="0"/>
              </a:rPr>
              <a:t>YOUR NAME</a:t>
            </a:r>
          </a:p>
          <a:p>
            <a:r>
              <a:rPr lang="en-US">
                <a:solidFill>
                  <a:schemeClr val="accent4"/>
                </a:solidFill>
                <a:latin typeface="Museo Sans 100" charset="0"/>
                <a:ea typeface="Museo Sans 100" charset="0"/>
                <a:cs typeface="Museo Sans 100" charset="0"/>
              </a:rPr>
              <a:t>YOUR TITLE</a:t>
            </a:r>
            <a:endParaRPr lang="en-US" dirty="0">
              <a:solidFill>
                <a:schemeClr val="accent4"/>
              </a:solidFill>
              <a:latin typeface="Museo Sans 100" charset="0"/>
              <a:ea typeface="Museo Sans 100" charset="0"/>
              <a:cs typeface="Museo Sans 100" charset="0"/>
            </a:endParaRPr>
          </a:p>
        </p:txBody>
      </p:sp>
      <p:sp>
        <p:nvSpPr>
          <p:cNvPr id="6" name="Rectangle 5"/>
          <p:cNvSpPr/>
          <p:nvPr/>
        </p:nvSpPr>
        <p:spPr>
          <a:xfrm>
            <a:off x="6096002" y="0"/>
            <a:ext cx="609599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5946" y="1356561"/>
            <a:ext cx="4080450" cy="4144878"/>
          </a:xfrm>
          <a:prstGeom prst="rect">
            <a:avLst/>
          </a:prstGeom>
        </p:spPr>
      </p:pic>
      <p:sp>
        <p:nvSpPr>
          <p:cNvPr id="7" name="TextBox 6">
            <a:extLst>
              <a:ext uri="{FF2B5EF4-FFF2-40B4-BE49-F238E27FC236}">
                <a16:creationId xmlns:a16="http://schemas.microsoft.com/office/drawing/2014/main" id="{A02D6A52-21DB-1A42-93E8-FB7FF5727AE7}"/>
              </a:ext>
            </a:extLst>
          </p:cNvPr>
          <p:cNvSpPr txBox="1"/>
          <p:nvPr/>
        </p:nvSpPr>
        <p:spPr>
          <a:xfrm>
            <a:off x="10711856" y="6581001"/>
            <a:ext cx="1480144" cy="276999"/>
          </a:xfrm>
          <a:prstGeom prst="rect">
            <a:avLst/>
          </a:prstGeom>
          <a:noFill/>
        </p:spPr>
        <p:txBody>
          <a:bodyPr wrap="square" rtlCol="0">
            <a:spAutoFit/>
          </a:bodyPr>
          <a:lstStyle/>
          <a:p>
            <a:pPr algn="r"/>
            <a:r>
              <a:rPr lang="en-US" sz="1200" dirty="0">
                <a:solidFill>
                  <a:schemeClr val="tx1">
                    <a:lumMod val="75000"/>
                    <a:lumOff val="25000"/>
                  </a:schemeClr>
                </a:solidFill>
                <a:latin typeface="Museo Sans 100" charset="0"/>
                <a:ea typeface="Museo Sans 100" charset="0"/>
                <a:cs typeface="Museo Sans 100" charset="0"/>
              </a:rPr>
              <a:t>@SheHacksPurple</a:t>
            </a:r>
          </a:p>
        </p:txBody>
      </p:sp>
      <p:sp>
        <p:nvSpPr>
          <p:cNvPr id="5" name="TextBox 4">
            <a:extLst>
              <a:ext uri="{FF2B5EF4-FFF2-40B4-BE49-F238E27FC236}">
                <a16:creationId xmlns:a16="http://schemas.microsoft.com/office/drawing/2014/main" id="{79685CE6-DF4E-3E4C-A403-A155A181CAE3}"/>
              </a:ext>
            </a:extLst>
          </p:cNvPr>
          <p:cNvSpPr txBox="1"/>
          <p:nvPr/>
        </p:nvSpPr>
        <p:spPr>
          <a:xfrm rot="19990276">
            <a:off x="988826" y="3683685"/>
            <a:ext cx="3572540" cy="923330"/>
          </a:xfrm>
          <a:prstGeom prst="rect">
            <a:avLst/>
          </a:prstGeom>
          <a:noFill/>
        </p:spPr>
        <p:txBody>
          <a:bodyPr wrap="square" rtlCol="0">
            <a:spAutoFit/>
          </a:bodyPr>
          <a:lstStyle/>
          <a:p>
            <a:r>
              <a:rPr lang="en-US" sz="5400" i="1" dirty="0">
                <a:solidFill>
                  <a:schemeClr val="bg2"/>
                </a:solidFill>
              </a:rPr>
              <a:t>Literally!</a:t>
            </a:r>
          </a:p>
        </p:txBody>
      </p:sp>
    </p:spTree>
    <p:extLst>
      <p:ext uri="{BB962C8B-B14F-4D97-AF65-F5344CB8AC3E}">
        <p14:creationId xmlns:p14="http://schemas.microsoft.com/office/powerpoint/2010/main" val="62291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p:cNvSpPr/>
          <p:nvPr/>
        </p:nvSpPr>
        <p:spPr>
          <a:xfrm>
            <a:off x="1825752" y="0"/>
            <a:ext cx="8531352" cy="6858000"/>
          </a:xfrm>
          <a:prstGeom prst="rect">
            <a:avLst/>
          </a:prstGeom>
          <a:solidFill>
            <a:srgbClr val="714C9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687656" y="2547453"/>
            <a:ext cx="6807543" cy="1763081"/>
          </a:xfrm>
        </p:spPr>
        <p:txBody>
          <a:bodyPr>
            <a:normAutofit fontScale="90000"/>
          </a:bodyPr>
          <a:lstStyle/>
          <a:p>
            <a:pPr algn="ctr"/>
            <a:r>
              <a:rPr lang="en-US" sz="6600" dirty="0">
                <a:solidFill>
                  <a:schemeClr val="accent4"/>
                </a:solidFill>
                <a:latin typeface="Museo Slab 500" charset="0"/>
                <a:ea typeface="Museo Slab 500" charset="0"/>
                <a:cs typeface="Museo Slab 500" charset="0"/>
              </a:rPr>
              <a:t>Application Security</a:t>
            </a:r>
          </a:p>
        </p:txBody>
      </p:sp>
      <p:sp>
        <p:nvSpPr>
          <p:cNvPr id="8" name="Triangle 7"/>
          <p:cNvSpPr/>
          <p:nvPr/>
        </p:nvSpPr>
        <p:spPr>
          <a:xfrm rot="5400000">
            <a:off x="-1347859" y="3173606"/>
            <a:ext cx="6858001" cy="510777"/>
          </a:xfrm>
          <a:prstGeom prst="triangle">
            <a:avLst>
              <a:gd name="adj" fmla="val 10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Triangle 9"/>
          <p:cNvSpPr/>
          <p:nvPr/>
        </p:nvSpPr>
        <p:spPr>
          <a:xfrm rot="16200000">
            <a:off x="6672716" y="3173607"/>
            <a:ext cx="6858000" cy="510777"/>
          </a:xfrm>
          <a:prstGeom prst="triangle">
            <a:avLst>
              <a:gd name="adj" fmla="val 10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 name="TextBox 5">
            <a:extLst>
              <a:ext uri="{FF2B5EF4-FFF2-40B4-BE49-F238E27FC236}">
                <a16:creationId xmlns:a16="http://schemas.microsoft.com/office/drawing/2014/main" id="{4AEDF78A-7E69-4F46-8616-BEEB2BBB8BDB}"/>
              </a:ext>
            </a:extLst>
          </p:cNvPr>
          <p:cNvSpPr txBox="1"/>
          <p:nvPr/>
        </p:nvSpPr>
        <p:spPr>
          <a:xfrm>
            <a:off x="10737056" y="6581005"/>
            <a:ext cx="1474950" cy="276999"/>
          </a:xfrm>
          <a:prstGeom prst="rect">
            <a:avLst/>
          </a:prstGeom>
          <a:noFill/>
        </p:spPr>
        <p:txBody>
          <a:bodyPr wrap="square" rtlCol="0">
            <a:spAutoFit/>
          </a:bodyPr>
          <a:lstStyle/>
          <a:p>
            <a:pPr algn="r"/>
            <a:r>
              <a:rPr lang="en-US" sz="1200" dirty="0">
                <a:solidFill>
                  <a:schemeClr val="tx1">
                    <a:lumMod val="75000"/>
                    <a:lumOff val="25000"/>
                  </a:schemeClr>
                </a:solidFill>
                <a:latin typeface="Museo Sans 100" charset="0"/>
                <a:ea typeface="Museo Sans 100" charset="0"/>
                <a:cs typeface="Museo Sans 100" charset="0"/>
              </a:rPr>
              <a:t>@SheHacksPurple</a:t>
            </a:r>
          </a:p>
        </p:txBody>
      </p:sp>
    </p:spTree>
    <p:extLst>
      <p:ext uri="{BB962C8B-B14F-4D97-AF65-F5344CB8AC3E}">
        <p14:creationId xmlns:p14="http://schemas.microsoft.com/office/powerpoint/2010/main" val="1695374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Rectangle 4"/>
          <p:cNvSpPr/>
          <p:nvPr/>
        </p:nvSpPr>
        <p:spPr>
          <a:xfrm>
            <a:off x="0" y="1815201"/>
            <a:ext cx="12192000" cy="3233057"/>
          </a:xfrm>
          <a:prstGeom prst="rect">
            <a:avLst/>
          </a:prstGeom>
          <a:solidFill>
            <a:srgbClr val="714C9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600"/>
          </a:p>
        </p:txBody>
      </p:sp>
      <p:sp>
        <p:nvSpPr>
          <p:cNvPr id="2" name="Title 1"/>
          <p:cNvSpPr>
            <a:spLocks noGrp="1"/>
          </p:cNvSpPr>
          <p:nvPr>
            <p:ph type="title"/>
          </p:nvPr>
        </p:nvSpPr>
        <p:spPr>
          <a:xfrm>
            <a:off x="2747010" y="2175377"/>
            <a:ext cx="6697980" cy="994172"/>
          </a:xfrm>
        </p:spPr>
        <p:txBody>
          <a:bodyPr>
            <a:normAutofit/>
          </a:bodyPr>
          <a:lstStyle/>
          <a:p>
            <a:pPr algn="ctr"/>
            <a:r>
              <a:rPr lang="en-US" sz="6000" dirty="0">
                <a:solidFill>
                  <a:schemeClr val="accent4"/>
                </a:solidFill>
                <a:latin typeface="Museo Slab 500" charset="0"/>
                <a:ea typeface="Museo Slab 500" charset="0"/>
                <a:cs typeface="Museo Slab 500" charset="0"/>
              </a:rPr>
              <a:t>What is </a:t>
            </a:r>
            <a:r>
              <a:rPr lang="en-US" sz="6000" dirty="0" err="1">
                <a:solidFill>
                  <a:schemeClr val="accent4"/>
                </a:solidFill>
                <a:latin typeface="Museo Slab 500" charset="0"/>
                <a:ea typeface="Museo Slab 500" charset="0"/>
                <a:cs typeface="Museo Slab 500" charset="0"/>
              </a:rPr>
              <a:t>AppSec</a:t>
            </a:r>
            <a:r>
              <a:rPr lang="en-US" sz="6000" dirty="0">
                <a:solidFill>
                  <a:schemeClr val="accent4"/>
                </a:solidFill>
                <a:latin typeface="Museo Slab 500" charset="0"/>
                <a:ea typeface="Museo Slab 500" charset="0"/>
                <a:cs typeface="Museo Slab 500" charset="0"/>
              </a:rPr>
              <a:t>?</a:t>
            </a:r>
          </a:p>
        </p:txBody>
      </p:sp>
      <p:sp>
        <p:nvSpPr>
          <p:cNvPr id="3" name="Content Placeholder 2"/>
          <p:cNvSpPr>
            <a:spLocks noGrp="1"/>
          </p:cNvSpPr>
          <p:nvPr>
            <p:ph idx="1"/>
          </p:nvPr>
        </p:nvSpPr>
        <p:spPr>
          <a:xfrm>
            <a:off x="1421027" y="3295469"/>
            <a:ext cx="8773297" cy="1228726"/>
          </a:xfrm>
        </p:spPr>
        <p:txBody>
          <a:bodyPr>
            <a:noAutofit/>
          </a:bodyPr>
          <a:lstStyle/>
          <a:p>
            <a:pPr marL="0" indent="0">
              <a:buNone/>
            </a:pPr>
            <a:r>
              <a:rPr lang="en-US" sz="3600" dirty="0">
                <a:solidFill>
                  <a:schemeClr val="accent4"/>
                </a:solidFill>
                <a:latin typeface="Museo Slab 300" charset="0"/>
                <a:ea typeface="Museo Slab 300" charset="0"/>
                <a:cs typeface="Museo Slab 300" charset="0"/>
              </a:rPr>
              <a:t>“It’s any and every activity that you perform to ensure that your software is secure.”</a:t>
            </a:r>
          </a:p>
          <a:p>
            <a:pPr marL="0" indent="0" algn="r">
              <a:buNone/>
            </a:pPr>
            <a:r>
              <a:rPr lang="en-US" sz="3600" dirty="0">
                <a:solidFill>
                  <a:schemeClr val="accent4"/>
                </a:solidFill>
                <a:latin typeface="Museo Slab 300" charset="0"/>
                <a:ea typeface="Museo Slab 300" charset="0"/>
                <a:cs typeface="Museo Slab 300" charset="0"/>
              </a:rPr>
              <a:t>-Tanya </a:t>
            </a:r>
            <a:r>
              <a:rPr lang="en-US" sz="3600" dirty="0" err="1">
                <a:solidFill>
                  <a:schemeClr val="accent4"/>
                </a:solidFill>
                <a:latin typeface="Museo Slab 300" charset="0"/>
                <a:ea typeface="Museo Slab 300" charset="0"/>
                <a:cs typeface="Museo Slab 300" charset="0"/>
              </a:rPr>
              <a:t>Janca</a:t>
            </a:r>
            <a:endParaRPr lang="en-US" sz="3600" dirty="0">
              <a:solidFill>
                <a:schemeClr val="accent4"/>
              </a:solidFill>
              <a:latin typeface="Museo Slab 300" charset="0"/>
              <a:ea typeface="Museo Slab 300" charset="0"/>
              <a:cs typeface="Museo Slab 300" charset="0"/>
            </a:endParaRPr>
          </a:p>
        </p:txBody>
      </p:sp>
      <p:sp>
        <p:nvSpPr>
          <p:cNvPr id="37" name="Triangle 36"/>
          <p:cNvSpPr/>
          <p:nvPr/>
        </p:nvSpPr>
        <p:spPr>
          <a:xfrm>
            <a:off x="9283262" y="4543195"/>
            <a:ext cx="2908738" cy="510777"/>
          </a:xfrm>
          <a:prstGeom prst="triangle">
            <a:avLst>
              <a:gd name="adj" fmla="val 10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8" name="Triangle 37"/>
          <p:cNvSpPr/>
          <p:nvPr/>
        </p:nvSpPr>
        <p:spPr>
          <a:xfrm rot="10800000">
            <a:off x="0" y="1819280"/>
            <a:ext cx="2908738" cy="510777"/>
          </a:xfrm>
          <a:prstGeom prst="triangle">
            <a:avLst>
              <a:gd name="adj" fmla="val 10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TextBox 6">
            <a:extLst>
              <a:ext uri="{FF2B5EF4-FFF2-40B4-BE49-F238E27FC236}">
                <a16:creationId xmlns:a16="http://schemas.microsoft.com/office/drawing/2014/main" id="{BECEB419-C504-A346-A6CD-823E240C1DDB}"/>
              </a:ext>
            </a:extLst>
          </p:cNvPr>
          <p:cNvSpPr txBox="1"/>
          <p:nvPr/>
        </p:nvSpPr>
        <p:spPr>
          <a:xfrm>
            <a:off x="10702762" y="6581004"/>
            <a:ext cx="1489238" cy="276999"/>
          </a:xfrm>
          <a:prstGeom prst="rect">
            <a:avLst/>
          </a:prstGeom>
          <a:noFill/>
        </p:spPr>
        <p:txBody>
          <a:bodyPr wrap="square" rtlCol="0">
            <a:spAutoFit/>
          </a:bodyPr>
          <a:lstStyle/>
          <a:p>
            <a:pPr algn="r"/>
            <a:r>
              <a:rPr lang="en-US" sz="1200" dirty="0">
                <a:solidFill>
                  <a:schemeClr val="accent6"/>
                </a:solidFill>
                <a:latin typeface="Museo Sans 100" charset="0"/>
                <a:ea typeface="Museo Sans 100" charset="0"/>
                <a:cs typeface="Museo Sans 100" charset="0"/>
              </a:rPr>
              <a:t>@SheHacksPurple</a:t>
            </a:r>
          </a:p>
        </p:txBody>
      </p:sp>
    </p:spTree>
    <p:extLst>
      <p:ext uri="{BB962C8B-B14F-4D97-AF65-F5344CB8AC3E}">
        <p14:creationId xmlns:p14="http://schemas.microsoft.com/office/powerpoint/2010/main" val="3864135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714C9F"/>
        </a:solidFill>
        <a:effectLst/>
      </p:bgPr>
    </p:bg>
    <p:spTree>
      <p:nvGrpSpPr>
        <p:cNvPr id="1" name=""/>
        <p:cNvGrpSpPr/>
        <p:nvPr/>
      </p:nvGrpSpPr>
      <p:grpSpPr>
        <a:xfrm>
          <a:off x="0" y="0"/>
          <a:ext cx="0" cy="0"/>
          <a:chOff x="0" y="0"/>
          <a:chExt cx="0" cy="0"/>
        </a:xfrm>
      </p:grpSpPr>
      <p:sp>
        <p:nvSpPr>
          <p:cNvPr id="12" name="Triangle 37"/>
          <p:cNvSpPr/>
          <p:nvPr/>
        </p:nvSpPr>
        <p:spPr>
          <a:xfrm rot="10800000" flipH="1">
            <a:off x="9283262" y="0"/>
            <a:ext cx="2908738" cy="510777"/>
          </a:xfrm>
          <a:prstGeom prst="triangle">
            <a:avLst>
              <a:gd name="adj" fmla="val 10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Triangle 37"/>
          <p:cNvSpPr/>
          <p:nvPr/>
        </p:nvSpPr>
        <p:spPr>
          <a:xfrm rot="10800000" flipV="1">
            <a:off x="0" y="6347223"/>
            <a:ext cx="2908738" cy="510777"/>
          </a:xfrm>
          <a:prstGeom prst="triangle">
            <a:avLst>
              <a:gd name="adj" fmla="val 10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p:cNvSpPr>
            <a:spLocks noGrp="1"/>
          </p:cNvSpPr>
          <p:nvPr>
            <p:ph type="title"/>
          </p:nvPr>
        </p:nvSpPr>
        <p:spPr/>
        <p:txBody>
          <a:bodyPr>
            <a:normAutofit/>
          </a:bodyPr>
          <a:lstStyle/>
          <a:p>
            <a:r>
              <a:rPr lang="en-US" sz="6000" dirty="0">
                <a:solidFill>
                  <a:srgbClr val="FFC000"/>
                </a:solidFill>
                <a:latin typeface="Museo Slab 500" charset="0"/>
                <a:ea typeface="Museo Slab 500" charset="0"/>
                <a:cs typeface="Museo Slab 500" charset="0"/>
              </a:rPr>
              <a:t>Poor </a:t>
            </a:r>
            <a:r>
              <a:rPr lang="en-US" sz="6000" dirty="0" err="1">
                <a:solidFill>
                  <a:srgbClr val="FFC000"/>
                </a:solidFill>
                <a:latin typeface="Museo Slab 500" charset="0"/>
                <a:ea typeface="Museo Slab 500" charset="0"/>
                <a:cs typeface="Museo Slab 500" charset="0"/>
              </a:rPr>
              <a:t>AppSec</a:t>
            </a:r>
            <a:r>
              <a:rPr lang="en-US" sz="6000" dirty="0">
                <a:solidFill>
                  <a:srgbClr val="FFC000"/>
                </a:solidFill>
                <a:latin typeface="Museo Slab 500" charset="0"/>
                <a:ea typeface="Museo Slab 500" charset="0"/>
                <a:cs typeface="Museo Slab 500" charset="0"/>
              </a:rPr>
              <a:t> is a problem!</a:t>
            </a:r>
          </a:p>
        </p:txBody>
      </p:sp>
      <p:sp>
        <p:nvSpPr>
          <p:cNvPr id="3" name="Content Placeholder 2"/>
          <p:cNvSpPr>
            <a:spLocks noGrp="1"/>
          </p:cNvSpPr>
          <p:nvPr>
            <p:ph idx="1"/>
          </p:nvPr>
        </p:nvSpPr>
        <p:spPr>
          <a:xfrm>
            <a:off x="405714" y="1690692"/>
            <a:ext cx="10515600" cy="4351338"/>
          </a:xfrm>
        </p:spPr>
        <p:txBody>
          <a:bodyPr>
            <a:normAutofit/>
          </a:bodyPr>
          <a:lstStyle/>
          <a:p>
            <a:pPr marL="0" indent="0">
              <a:buNone/>
            </a:pPr>
            <a:r>
              <a:rPr lang="en-US" sz="4000" dirty="0">
                <a:solidFill>
                  <a:schemeClr val="accent4"/>
                </a:solidFill>
                <a:latin typeface="Museo Slab 300" charset="0"/>
                <a:ea typeface="Museo Slab 300" charset="0"/>
                <a:cs typeface="Museo Slab 300" charset="0"/>
              </a:rPr>
              <a:t>Poor </a:t>
            </a:r>
            <a:r>
              <a:rPr lang="en-US" sz="4000" dirty="0" err="1">
                <a:solidFill>
                  <a:schemeClr val="accent4"/>
                </a:solidFill>
                <a:latin typeface="Museo Slab 300" charset="0"/>
                <a:ea typeface="Museo Slab 300" charset="0"/>
                <a:cs typeface="Museo Slab 300" charset="0"/>
              </a:rPr>
              <a:t>AppSec</a:t>
            </a:r>
            <a:r>
              <a:rPr lang="en-US" sz="4000" dirty="0">
                <a:solidFill>
                  <a:schemeClr val="accent4"/>
                </a:solidFill>
                <a:latin typeface="Museo Slab 300" charset="0"/>
                <a:ea typeface="Museo Slab 300" charset="0"/>
                <a:cs typeface="Museo Slab 300" charset="0"/>
              </a:rPr>
              <a:t> Causes ~29-40% of Breaches!</a:t>
            </a:r>
            <a:endParaRPr lang="en-US" dirty="0">
              <a:solidFill>
                <a:schemeClr val="accent4"/>
              </a:solidFill>
              <a:latin typeface="Museo Slab 300" charset="0"/>
              <a:ea typeface="Museo Slab 300" charset="0"/>
              <a:cs typeface="Museo Slab 300" charset="0"/>
            </a:endParaRPr>
          </a:p>
          <a:p>
            <a:pPr marL="0" indent="0">
              <a:buNone/>
            </a:pPr>
            <a:endParaRPr lang="en-US" sz="2000" dirty="0">
              <a:solidFill>
                <a:schemeClr val="accent4"/>
              </a:solidFill>
              <a:latin typeface="Museo Slab 300" charset="0"/>
              <a:ea typeface="Museo Slab 300" charset="0"/>
              <a:cs typeface="Museo Slab 300" charset="0"/>
            </a:endParaRPr>
          </a:p>
          <a:p>
            <a:pPr marL="0" indent="0">
              <a:buNone/>
            </a:pPr>
            <a:endParaRPr lang="en-US" sz="2000" dirty="0">
              <a:solidFill>
                <a:schemeClr val="accent4"/>
              </a:solidFill>
              <a:latin typeface="Museo Slab 300" charset="0"/>
              <a:ea typeface="Museo Slab 300" charset="0"/>
              <a:cs typeface="Museo Slab 300" charset="0"/>
            </a:endParaRPr>
          </a:p>
          <a:p>
            <a:pPr marL="0" indent="0">
              <a:buNone/>
            </a:pPr>
            <a:endParaRPr lang="en-US" sz="2000" dirty="0">
              <a:solidFill>
                <a:schemeClr val="accent4"/>
              </a:solidFill>
              <a:latin typeface="Museo Slab 300" charset="0"/>
              <a:ea typeface="Museo Slab 300" charset="0"/>
              <a:cs typeface="Museo Slab 300" charset="0"/>
            </a:endParaRPr>
          </a:p>
          <a:p>
            <a:pPr marL="0" indent="0">
              <a:buNone/>
            </a:pPr>
            <a:r>
              <a:rPr lang="en-US" sz="2000" dirty="0">
                <a:solidFill>
                  <a:schemeClr val="accent4"/>
                </a:solidFill>
                <a:latin typeface="Museo Slab 300" charset="0"/>
                <a:ea typeface="Museo Slab 300" charset="0"/>
                <a:cs typeface="Museo Slab 300" charset="0"/>
              </a:rPr>
              <a:t>-Verizon Data Breach Investigation Report (DBIR)  </a:t>
            </a:r>
          </a:p>
          <a:p>
            <a:pPr marL="0" indent="0">
              <a:buNone/>
            </a:pPr>
            <a:r>
              <a:rPr lang="en-US" sz="2000" dirty="0">
                <a:solidFill>
                  <a:schemeClr val="accent4"/>
                </a:solidFill>
                <a:latin typeface="Museo Slab 300" charset="0"/>
                <a:ea typeface="Museo Slab 300" charset="0"/>
                <a:cs typeface="Museo Slab 300" charset="0"/>
              </a:rPr>
              <a:t>2016, 2017, 2018, 2019, 2020</a:t>
            </a:r>
          </a:p>
        </p:txBody>
      </p:sp>
      <p:sp>
        <p:nvSpPr>
          <p:cNvPr id="21" name="Footer Placeholder 3"/>
          <p:cNvSpPr txBox="1">
            <a:spLocks/>
          </p:cNvSpPr>
          <p:nvPr/>
        </p:nvSpPr>
        <p:spPr>
          <a:xfrm>
            <a:off x="79321" y="6519762"/>
            <a:ext cx="1313410"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accent4"/>
                </a:solidFill>
                <a:latin typeface="Museo Sans 100" charset="0"/>
                <a:ea typeface="Museo Sans 100" charset="0"/>
                <a:cs typeface="Museo Sans 100" charset="0"/>
              </a:rPr>
              <a:t>@WeHackPurple</a:t>
            </a:r>
          </a:p>
        </p:txBody>
      </p:sp>
      <p:sp>
        <p:nvSpPr>
          <p:cNvPr id="22" name="TextBox 21"/>
          <p:cNvSpPr txBox="1"/>
          <p:nvPr/>
        </p:nvSpPr>
        <p:spPr>
          <a:xfrm>
            <a:off x="10685794" y="11466"/>
            <a:ext cx="1506206" cy="276999"/>
          </a:xfrm>
          <a:prstGeom prst="rect">
            <a:avLst/>
          </a:prstGeom>
          <a:noFill/>
        </p:spPr>
        <p:txBody>
          <a:bodyPr wrap="square" rtlCol="0">
            <a:spAutoFit/>
          </a:bodyPr>
          <a:lstStyle/>
          <a:p>
            <a:pPr algn="r"/>
            <a:r>
              <a:rPr lang="en-US" sz="1200" dirty="0">
                <a:solidFill>
                  <a:schemeClr val="accent4"/>
                </a:solidFill>
                <a:latin typeface="Museo Sans 100" charset="0"/>
                <a:ea typeface="Museo Sans 100" charset="0"/>
                <a:cs typeface="Museo Sans 100" charset="0"/>
              </a:rPr>
              <a:t>@</a:t>
            </a:r>
            <a:r>
              <a:rPr lang="en-US" sz="1200" dirty="0" err="1">
                <a:solidFill>
                  <a:schemeClr val="accent4"/>
                </a:solidFill>
                <a:latin typeface="Museo Sans 100" charset="0"/>
                <a:ea typeface="Museo Sans 100" charset="0"/>
                <a:cs typeface="Museo Sans 100" charset="0"/>
              </a:rPr>
              <a:t>SheHacksPurple</a:t>
            </a:r>
            <a:endParaRPr lang="en-US" sz="1200" dirty="0">
              <a:solidFill>
                <a:schemeClr val="accent4"/>
              </a:solidFill>
              <a:latin typeface="Museo Sans 100" charset="0"/>
              <a:ea typeface="Museo Sans 100" charset="0"/>
              <a:cs typeface="Museo Sans 100" charset="0"/>
            </a:endParaRPr>
          </a:p>
        </p:txBody>
      </p:sp>
      <p:pic>
        <p:nvPicPr>
          <p:cNvPr id="10" name="Picture 9">
            <a:extLst>
              <a:ext uri="{FF2B5EF4-FFF2-40B4-BE49-F238E27FC236}">
                <a16:creationId xmlns:a16="http://schemas.microsoft.com/office/drawing/2014/main" id="{809682C9-8802-6847-9957-1494E4D94453}"/>
              </a:ext>
            </a:extLst>
          </p:cNvPr>
          <p:cNvPicPr>
            <a:picLocks noChangeAspect="1"/>
          </p:cNvPicPr>
          <p:nvPr/>
        </p:nvPicPr>
        <p:blipFill>
          <a:blip r:embed="rId3"/>
          <a:stretch>
            <a:fillRect/>
          </a:stretch>
        </p:blipFill>
        <p:spPr>
          <a:xfrm>
            <a:off x="5842686" y="2659613"/>
            <a:ext cx="5943600" cy="3997071"/>
          </a:xfrm>
          <a:prstGeom prst="rect">
            <a:avLst/>
          </a:prstGeom>
        </p:spPr>
      </p:pic>
    </p:spTree>
    <p:extLst>
      <p:ext uri="{BB962C8B-B14F-4D97-AF65-F5344CB8AC3E}">
        <p14:creationId xmlns:p14="http://schemas.microsoft.com/office/powerpoint/2010/main" val="3349407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714C9F"/>
        </a:solidFill>
        <a:effectLst/>
      </p:bgPr>
    </p:bg>
    <p:spTree>
      <p:nvGrpSpPr>
        <p:cNvPr id="1" name=""/>
        <p:cNvGrpSpPr/>
        <p:nvPr/>
      </p:nvGrpSpPr>
      <p:grpSpPr>
        <a:xfrm>
          <a:off x="0" y="0"/>
          <a:ext cx="0" cy="0"/>
          <a:chOff x="0" y="0"/>
          <a:chExt cx="0" cy="0"/>
        </a:xfrm>
      </p:grpSpPr>
      <p:pic>
        <p:nvPicPr>
          <p:cNvPr id="8" name="Picture 7" descr="A picture containing stationary, implement, pencil&#10;&#10;Description automatically generated">
            <a:extLst>
              <a:ext uri="{FF2B5EF4-FFF2-40B4-BE49-F238E27FC236}">
                <a16:creationId xmlns:a16="http://schemas.microsoft.com/office/drawing/2014/main" id="{5FB274EB-D76A-FC4F-B51D-3725647D32A0}"/>
              </a:ext>
            </a:extLst>
          </p:cNvPr>
          <p:cNvPicPr>
            <a:picLocks/>
          </p:cNvPicPr>
          <p:nvPr/>
        </p:nvPicPr>
        <p:blipFill>
          <a:blip r:embed="rId2"/>
          <a:stretch>
            <a:fillRect/>
          </a:stretch>
        </p:blipFill>
        <p:spPr>
          <a:xfrm>
            <a:off x="3048" y="1564485"/>
            <a:ext cx="12188952" cy="5303520"/>
          </a:xfrm>
          <a:prstGeom prst="rect">
            <a:avLst/>
          </a:prstGeom>
        </p:spPr>
      </p:pic>
      <p:sp>
        <p:nvSpPr>
          <p:cNvPr id="7" name="TextBox 6">
            <a:extLst>
              <a:ext uri="{FF2B5EF4-FFF2-40B4-BE49-F238E27FC236}">
                <a16:creationId xmlns:a16="http://schemas.microsoft.com/office/drawing/2014/main" id="{E2EFAE92-268A-E442-8B29-8142C5CBB1E0}"/>
              </a:ext>
            </a:extLst>
          </p:cNvPr>
          <p:cNvSpPr txBox="1"/>
          <p:nvPr/>
        </p:nvSpPr>
        <p:spPr>
          <a:xfrm>
            <a:off x="10688475" y="6581001"/>
            <a:ext cx="1503525" cy="276999"/>
          </a:xfrm>
          <a:prstGeom prst="rect">
            <a:avLst/>
          </a:prstGeom>
          <a:noFill/>
        </p:spPr>
        <p:txBody>
          <a:bodyPr wrap="square" rtlCol="0">
            <a:spAutoFit/>
          </a:bodyPr>
          <a:lstStyle/>
          <a:p>
            <a:pPr algn="r"/>
            <a:r>
              <a:rPr lang="en-US" sz="1200" dirty="0">
                <a:solidFill>
                  <a:schemeClr val="accent4"/>
                </a:solidFill>
                <a:latin typeface="Museo Sans 100" charset="0"/>
                <a:ea typeface="Museo Sans 100" charset="0"/>
                <a:cs typeface="Museo Sans 100" charset="0"/>
              </a:rPr>
              <a:t>@SheHacksPurple</a:t>
            </a:r>
          </a:p>
        </p:txBody>
      </p:sp>
      <p:sp>
        <p:nvSpPr>
          <p:cNvPr id="9" name="TextBox 8">
            <a:extLst>
              <a:ext uri="{FF2B5EF4-FFF2-40B4-BE49-F238E27FC236}">
                <a16:creationId xmlns:a16="http://schemas.microsoft.com/office/drawing/2014/main" id="{EE90C6DA-87E4-4EBD-AAD9-D11267A8FF9B}"/>
              </a:ext>
            </a:extLst>
          </p:cNvPr>
          <p:cNvSpPr txBox="1"/>
          <p:nvPr/>
        </p:nvSpPr>
        <p:spPr>
          <a:xfrm>
            <a:off x="5967412" y="2447683"/>
            <a:ext cx="5712619" cy="1625060"/>
          </a:xfrm>
          <a:prstGeom prst="rect">
            <a:avLst/>
          </a:prstGeom>
          <a:noFill/>
        </p:spPr>
        <p:txBody>
          <a:bodyPr wrap="square" lIns="182880" tIns="146304" rIns="182880" bIns="146304" rtlCol="0">
            <a:spAutoFit/>
          </a:bodyPr>
          <a:lstStyle/>
          <a:p>
            <a:pPr>
              <a:lnSpc>
                <a:spcPct val="90000"/>
              </a:lnSpc>
              <a:spcAft>
                <a:spcPts val="600"/>
              </a:spcAft>
            </a:pPr>
            <a:r>
              <a:rPr lang="en-US" sz="3200" b="1" dirty="0">
                <a:solidFill>
                  <a:schemeClr val="accent4"/>
                </a:solidFill>
              </a:rPr>
              <a:t>AppSec is not covered in most post-secondary Comp-Sci and Soft-</a:t>
            </a:r>
            <a:r>
              <a:rPr lang="en-US" sz="3200" b="1" dirty="0" err="1">
                <a:solidFill>
                  <a:schemeClr val="accent4"/>
                </a:solidFill>
              </a:rPr>
              <a:t>Eng</a:t>
            </a:r>
            <a:r>
              <a:rPr lang="en-US" sz="3200" b="1" dirty="0">
                <a:solidFill>
                  <a:schemeClr val="accent4"/>
                </a:solidFill>
              </a:rPr>
              <a:t> programs</a:t>
            </a:r>
          </a:p>
        </p:txBody>
      </p:sp>
      <p:sp>
        <p:nvSpPr>
          <p:cNvPr id="11" name="TextBox 10">
            <a:extLst>
              <a:ext uri="{FF2B5EF4-FFF2-40B4-BE49-F238E27FC236}">
                <a16:creationId xmlns:a16="http://schemas.microsoft.com/office/drawing/2014/main" id="{E3BCD664-DC56-4B6E-8BFF-592A3B86393D}"/>
              </a:ext>
            </a:extLst>
          </p:cNvPr>
          <p:cNvSpPr txBox="1"/>
          <p:nvPr/>
        </p:nvSpPr>
        <p:spPr>
          <a:xfrm>
            <a:off x="6555341" y="4543579"/>
            <a:ext cx="4820602" cy="1181862"/>
          </a:xfrm>
          <a:prstGeom prst="rect">
            <a:avLst/>
          </a:prstGeom>
          <a:noFill/>
        </p:spPr>
        <p:txBody>
          <a:bodyPr wrap="square" lIns="182880" tIns="146304" rIns="182880" bIns="146304" rtlCol="0">
            <a:spAutoFit/>
          </a:bodyPr>
          <a:lstStyle/>
          <a:p>
            <a:pPr>
              <a:lnSpc>
                <a:spcPct val="90000"/>
              </a:lnSpc>
              <a:spcAft>
                <a:spcPts val="600"/>
              </a:spcAft>
            </a:pPr>
            <a:r>
              <a:rPr lang="en-US" sz="3200" dirty="0">
                <a:solidFill>
                  <a:schemeClr val="accent4"/>
                </a:solidFill>
              </a:rPr>
              <a:t>And when it is, it’s often an after thought</a:t>
            </a:r>
          </a:p>
        </p:txBody>
      </p:sp>
      <p:sp>
        <p:nvSpPr>
          <p:cNvPr id="5" name="Title 4"/>
          <p:cNvSpPr>
            <a:spLocks noGrp="1"/>
          </p:cNvSpPr>
          <p:nvPr>
            <p:ph type="title"/>
          </p:nvPr>
        </p:nvSpPr>
        <p:spPr/>
        <p:txBody>
          <a:bodyPr>
            <a:normAutofit/>
          </a:bodyPr>
          <a:lstStyle/>
          <a:p>
            <a:r>
              <a:rPr lang="en-US" sz="6000" dirty="0">
                <a:solidFill>
                  <a:schemeClr val="bg2"/>
                </a:solidFill>
                <a:latin typeface="Museo Slab 500" charset="0"/>
                <a:ea typeface="Museo Slab 500" charset="0"/>
                <a:cs typeface="Museo Slab 500" charset="0"/>
              </a:rPr>
              <a:t>Application Security Missing!</a:t>
            </a:r>
            <a:endParaRPr lang="en-US" sz="6000" dirty="0"/>
          </a:p>
        </p:txBody>
      </p:sp>
      <p:sp>
        <p:nvSpPr>
          <p:cNvPr id="13" name="Rectangle 12">
            <a:extLst>
              <a:ext uri="{FF2B5EF4-FFF2-40B4-BE49-F238E27FC236}">
                <a16:creationId xmlns:a16="http://schemas.microsoft.com/office/drawing/2014/main" id="{2823150A-B16D-3D49-BB9D-4A2829424702}"/>
              </a:ext>
            </a:extLst>
          </p:cNvPr>
          <p:cNvSpPr/>
          <p:nvPr/>
        </p:nvSpPr>
        <p:spPr>
          <a:xfrm>
            <a:off x="21771" y="6537591"/>
            <a:ext cx="4211409" cy="369332"/>
          </a:xfrm>
          <a:prstGeom prst="rect">
            <a:avLst/>
          </a:prstGeom>
        </p:spPr>
        <p:txBody>
          <a:bodyPr wrap="none">
            <a:spAutoFit/>
          </a:bodyPr>
          <a:lstStyle/>
          <a:p>
            <a:r>
              <a:rPr lang="en-CA" dirty="0">
                <a:solidFill>
                  <a:schemeClr val="accent4"/>
                </a:solidFill>
                <a:latin typeface="-apple-system"/>
              </a:rPr>
              <a:t>Photo by Kimberly Farmer on Unsplash</a:t>
            </a:r>
            <a:endParaRPr lang="en-US" dirty="0">
              <a:solidFill>
                <a:schemeClr val="accent4"/>
              </a:solidFill>
            </a:endParaRPr>
          </a:p>
        </p:txBody>
      </p:sp>
    </p:spTree>
    <p:extLst>
      <p:ext uri="{BB962C8B-B14F-4D97-AF65-F5344CB8AC3E}">
        <p14:creationId xmlns:p14="http://schemas.microsoft.com/office/powerpoint/2010/main" val="20073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714C9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F3E2074-88BF-024B-916C-C0F9E3206CC2}"/>
              </a:ext>
            </a:extLst>
          </p:cNvPr>
          <p:cNvPicPr>
            <a:picLocks noChangeAspect="1"/>
          </p:cNvPicPr>
          <p:nvPr/>
        </p:nvPicPr>
        <p:blipFill rotWithShape="1">
          <a:blip r:embed="rId3"/>
          <a:srcRect t="32693" r="51"/>
          <a:stretch/>
        </p:blipFill>
        <p:spPr>
          <a:xfrm>
            <a:off x="4571" y="1371600"/>
            <a:ext cx="12182667" cy="5486400"/>
          </a:xfrm>
          <a:prstGeom prst="rect">
            <a:avLst/>
          </a:prstGeom>
        </p:spPr>
      </p:pic>
      <p:sp>
        <p:nvSpPr>
          <p:cNvPr id="2" name="Title 1"/>
          <p:cNvSpPr>
            <a:spLocks noGrp="1"/>
          </p:cNvSpPr>
          <p:nvPr>
            <p:ph type="title"/>
          </p:nvPr>
        </p:nvSpPr>
        <p:spPr>
          <a:xfrm>
            <a:off x="841248" y="365129"/>
            <a:ext cx="10515600" cy="1177925"/>
          </a:xfrm>
        </p:spPr>
        <p:txBody>
          <a:bodyPr>
            <a:normAutofit/>
          </a:bodyPr>
          <a:lstStyle/>
          <a:p>
            <a:r>
              <a:rPr lang="en-US" sz="6000" dirty="0">
                <a:solidFill>
                  <a:schemeClr val="bg2"/>
                </a:solidFill>
                <a:latin typeface="Museo Slab 500" charset="0"/>
                <a:ea typeface="Museo Slab 500" charset="0"/>
                <a:cs typeface="Museo Slab 500" charset="0"/>
              </a:rPr>
              <a:t>Security is Outnumbered!</a:t>
            </a:r>
          </a:p>
        </p:txBody>
      </p:sp>
      <p:sp>
        <p:nvSpPr>
          <p:cNvPr id="7" name="TextBox 6">
            <a:extLst>
              <a:ext uri="{FF2B5EF4-FFF2-40B4-BE49-F238E27FC236}">
                <a16:creationId xmlns:a16="http://schemas.microsoft.com/office/drawing/2014/main" id="{E2EFAE92-268A-E442-8B29-8142C5CBB1E0}"/>
              </a:ext>
            </a:extLst>
          </p:cNvPr>
          <p:cNvSpPr txBox="1"/>
          <p:nvPr/>
        </p:nvSpPr>
        <p:spPr>
          <a:xfrm>
            <a:off x="10714668" y="6581001"/>
            <a:ext cx="1477332" cy="276999"/>
          </a:xfrm>
          <a:prstGeom prst="rect">
            <a:avLst/>
          </a:prstGeom>
          <a:noFill/>
        </p:spPr>
        <p:txBody>
          <a:bodyPr wrap="square" rtlCol="0">
            <a:spAutoFit/>
          </a:bodyPr>
          <a:lstStyle/>
          <a:p>
            <a:pPr algn="r"/>
            <a:r>
              <a:rPr lang="en-US" sz="1200" dirty="0">
                <a:solidFill>
                  <a:schemeClr val="accent4"/>
                </a:solidFill>
                <a:latin typeface="Museo Sans 100" charset="0"/>
                <a:ea typeface="Museo Sans 100" charset="0"/>
                <a:cs typeface="Museo Sans 100" charset="0"/>
              </a:rPr>
              <a:t>@SheHacksPurple</a:t>
            </a:r>
          </a:p>
        </p:txBody>
      </p:sp>
      <p:sp>
        <p:nvSpPr>
          <p:cNvPr id="11" name="Content Placeholder 2">
            <a:extLst>
              <a:ext uri="{FF2B5EF4-FFF2-40B4-BE49-F238E27FC236}">
                <a16:creationId xmlns:a16="http://schemas.microsoft.com/office/drawing/2014/main" id="{67C5053C-266A-C94F-A11D-7B9B092FCBBB}"/>
              </a:ext>
            </a:extLst>
          </p:cNvPr>
          <p:cNvSpPr txBox="1">
            <a:spLocks/>
          </p:cNvSpPr>
          <p:nvPr/>
        </p:nvSpPr>
        <p:spPr>
          <a:xfrm>
            <a:off x="16823" y="6587728"/>
            <a:ext cx="2126302" cy="270272"/>
          </a:xfrm>
          <a:prstGeom prst="rect">
            <a:avLst/>
          </a:prstGeom>
        </p:spPr>
        <p:txBody>
          <a:bodyPr vert="horz" lIns="68580" tIns="34290" rIns="68580" bIns="3429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solidFill>
                  <a:schemeClr val="accent4"/>
                </a:solidFill>
              </a:rPr>
              <a:t>Photo: #</a:t>
            </a:r>
            <a:r>
              <a:rPr lang="en-US" sz="1600" dirty="0" err="1">
                <a:solidFill>
                  <a:schemeClr val="accent4"/>
                </a:solidFill>
              </a:rPr>
              <a:t>WOCTechChat</a:t>
            </a:r>
            <a:endParaRPr lang="en-US" sz="1600" dirty="0">
              <a:solidFill>
                <a:schemeClr val="accent4"/>
              </a:solidFill>
            </a:endParaRPr>
          </a:p>
        </p:txBody>
      </p:sp>
    </p:spTree>
    <p:extLst>
      <p:ext uri="{BB962C8B-B14F-4D97-AF65-F5344CB8AC3E}">
        <p14:creationId xmlns:p14="http://schemas.microsoft.com/office/powerpoint/2010/main" val="2363098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714C9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solidFill>
                  <a:schemeClr val="bg2"/>
                </a:solidFill>
                <a:latin typeface="Museo Slab 500" charset="0"/>
                <a:ea typeface="Museo Slab 500" charset="0"/>
                <a:cs typeface="Museo Slab 500" charset="0"/>
              </a:rPr>
              <a:t>Security is Outnumbered!</a:t>
            </a:r>
          </a:p>
        </p:txBody>
      </p:sp>
      <p:sp>
        <p:nvSpPr>
          <p:cNvPr id="11" name="TextBox 10">
            <a:extLst>
              <a:ext uri="{FF2B5EF4-FFF2-40B4-BE49-F238E27FC236}">
                <a16:creationId xmlns:a16="http://schemas.microsoft.com/office/drawing/2014/main" id="{EE90C6DA-87E4-4EBD-AAD9-D11267A8FF9B}"/>
              </a:ext>
            </a:extLst>
          </p:cNvPr>
          <p:cNvSpPr txBox="1"/>
          <p:nvPr/>
        </p:nvSpPr>
        <p:spPr>
          <a:xfrm>
            <a:off x="2434281" y="1735643"/>
            <a:ext cx="7323438" cy="1403461"/>
          </a:xfrm>
          <a:prstGeom prst="rect">
            <a:avLst/>
          </a:prstGeom>
          <a:noFill/>
        </p:spPr>
        <p:txBody>
          <a:bodyPr wrap="square" lIns="182880" tIns="146304" rIns="182880" bIns="146304" rtlCol="0">
            <a:spAutoFit/>
          </a:bodyPr>
          <a:lstStyle/>
          <a:p>
            <a:pPr algn="ctr">
              <a:lnSpc>
                <a:spcPct val="90000"/>
              </a:lnSpc>
              <a:spcAft>
                <a:spcPts val="600"/>
              </a:spcAft>
            </a:pPr>
            <a:r>
              <a:rPr lang="en-US" sz="8000" dirty="0">
                <a:solidFill>
                  <a:schemeClr val="accent4"/>
                </a:solidFill>
              </a:rPr>
              <a:t>Dev / Ops / Sec </a:t>
            </a:r>
          </a:p>
        </p:txBody>
      </p:sp>
      <p:sp>
        <p:nvSpPr>
          <p:cNvPr id="12" name="TextBox 11">
            <a:extLst>
              <a:ext uri="{FF2B5EF4-FFF2-40B4-BE49-F238E27FC236}">
                <a16:creationId xmlns:a16="http://schemas.microsoft.com/office/drawing/2014/main" id="{3040E752-FC1F-BC4B-AA68-094BA3A6BAA4}"/>
              </a:ext>
            </a:extLst>
          </p:cNvPr>
          <p:cNvSpPr txBox="1"/>
          <p:nvPr/>
        </p:nvSpPr>
        <p:spPr>
          <a:xfrm>
            <a:off x="1959824" y="3184055"/>
            <a:ext cx="7323438" cy="1403461"/>
          </a:xfrm>
          <a:prstGeom prst="rect">
            <a:avLst/>
          </a:prstGeom>
          <a:noFill/>
        </p:spPr>
        <p:txBody>
          <a:bodyPr wrap="square" lIns="182880" tIns="146304" rIns="182880" bIns="146304" rtlCol="0">
            <a:spAutoFit/>
          </a:bodyPr>
          <a:lstStyle/>
          <a:p>
            <a:pPr algn="ctr">
              <a:lnSpc>
                <a:spcPct val="90000"/>
              </a:lnSpc>
              <a:spcAft>
                <a:spcPts val="600"/>
              </a:spcAft>
            </a:pPr>
            <a:r>
              <a:rPr lang="en-US" sz="8000" dirty="0">
                <a:solidFill>
                  <a:schemeClr val="accent4"/>
                </a:solidFill>
              </a:rPr>
              <a:t>100 /   10   / 1</a:t>
            </a:r>
          </a:p>
        </p:txBody>
      </p:sp>
      <p:sp>
        <p:nvSpPr>
          <p:cNvPr id="13" name="Triangle 37"/>
          <p:cNvSpPr/>
          <p:nvPr/>
        </p:nvSpPr>
        <p:spPr>
          <a:xfrm rot="10800000" flipH="1">
            <a:off x="9283262" y="0"/>
            <a:ext cx="2908738" cy="510777"/>
          </a:xfrm>
          <a:prstGeom prst="triangle">
            <a:avLst>
              <a:gd name="adj" fmla="val 10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Triangle 37"/>
          <p:cNvSpPr/>
          <p:nvPr/>
        </p:nvSpPr>
        <p:spPr>
          <a:xfrm rot="10800000" flipV="1">
            <a:off x="0" y="6347223"/>
            <a:ext cx="2908738" cy="510777"/>
          </a:xfrm>
          <a:prstGeom prst="triangle">
            <a:avLst>
              <a:gd name="adj" fmla="val 10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Footer Placeholder 3"/>
          <p:cNvSpPr txBox="1">
            <a:spLocks/>
          </p:cNvSpPr>
          <p:nvPr/>
        </p:nvSpPr>
        <p:spPr>
          <a:xfrm>
            <a:off x="79321" y="6519762"/>
            <a:ext cx="1313410"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accent4"/>
                </a:solidFill>
                <a:latin typeface="Museo Sans 100" charset="0"/>
                <a:ea typeface="Museo Sans 100" charset="0"/>
                <a:cs typeface="Museo Sans 100" charset="0"/>
              </a:rPr>
              <a:t>@WeHackPurple</a:t>
            </a:r>
          </a:p>
        </p:txBody>
      </p:sp>
      <p:sp>
        <p:nvSpPr>
          <p:cNvPr id="16" name="TextBox 15"/>
          <p:cNvSpPr txBox="1"/>
          <p:nvPr/>
        </p:nvSpPr>
        <p:spPr>
          <a:xfrm>
            <a:off x="10685794" y="11466"/>
            <a:ext cx="1506206" cy="276999"/>
          </a:xfrm>
          <a:prstGeom prst="rect">
            <a:avLst/>
          </a:prstGeom>
          <a:noFill/>
        </p:spPr>
        <p:txBody>
          <a:bodyPr wrap="square" rtlCol="0">
            <a:spAutoFit/>
          </a:bodyPr>
          <a:lstStyle/>
          <a:p>
            <a:pPr algn="r"/>
            <a:r>
              <a:rPr lang="en-US" sz="1200" dirty="0">
                <a:solidFill>
                  <a:schemeClr val="accent4"/>
                </a:solidFill>
                <a:latin typeface="Museo Sans 100" charset="0"/>
                <a:ea typeface="Museo Sans 100" charset="0"/>
                <a:cs typeface="Museo Sans 100" charset="0"/>
              </a:rPr>
              <a:t>@</a:t>
            </a:r>
            <a:r>
              <a:rPr lang="en-US" sz="1200" dirty="0" err="1">
                <a:solidFill>
                  <a:schemeClr val="accent4"/>
                </a:solidFill>
                <a:latin typeface="Museo Sans 100" charset="0"/>
                <a:ea typeface="Museo Sans 100" charset="0"/>
                <a:cs typeface="Museo Sans 100" charset="0"/>
              </a:rPr>
              <a:t>SheHacksPurple</a:t>
            </a:r>
            <a:endParaRPr lang="en-US" sz="1200" dirty="0">
              <a:solidFill>
                <a:schemeClr val="accent4"/>
              </a:solidFill>
              <a:latin typeface="Museo Sans 100" charset="0"/>
              <a:ea typeface="Museo Sans 100" charset="0"/>
              <a:cs typeface="Museo Sans 100" charset="0"/>
            </a:endParaRPr>
          </a:p>
        </p:txBody>
      </p:sp>
    </p:spTree>
    <p:extLst>
      <p:ext uri="{BB962C8B-B14F-4D97-AF65-F5344CB8AC3E}">
        <p14:creationId xmlns:p14="http://schemas.microsoft.com/office/powerpoint/2010/main" val="1832729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714C9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000" dirty="0">
                <a:solidFill>
                  <a:schemeClr val="bg2"/>
                </a:solidFill>
                <a:latin typeface="Museo Slab 500" charset="0"/>
                <a:ea typeface="Museo Slab 500" charset="0"/>
                <a:cs typeface="Museo Slab 500" charset="0"/>
              </a:rPr>
              <a:t>Waterfall Never Worked Well</a:t>
            </a:r>
          </a:p>
        </p:txBody>
      </p:sp>
      <p:sp>
        <p:nvSpPr>
          <p:cNvPr id="3" name="Content Placeholder 2"/>
          <p:cNvSpPr>
            <a:spLocks noGrp="1"/>
          </p:cNvSpPr>
          <p:nvPr>
            <p:ph idx="1"/>
          </p:nvPr>
        </p:nvSpPr>
        <p:spPr>
          <a:xfrm>
            <a:off x="321276" y="1825625"/>
            <a:ext cx="5140409" cy="4351338"/>
          </a:xfrm>
        </p:spPr>
        <p:txBody>
          <a:bodyPr>
            <a:normAutofit/>
          </a:bodyPr>
          <a:lstStyle/>
          <a:p>
            <a:pPr marL="0" indent="0">
              <a:buNone/>
            </a:pPr>
            <a:r>
              <a:rPr lang="en-US" sz="5400" dirty="0">
                <a:solidFill>
                  <a:schemeClr val="accent4"/>
                </a:solidFill>
                <a:latin typeface="Museo Slab 300" charset="0"/>
                <a:ea typeface="Museo Slab 300" charset="0"/>
                <a:cs typeface="Museo Slab 300" charset="0"/>
              </a:rPr>
              <a:t>And the accompanying security model was much, much worse</a:t>
            </a:r>
          </a:p>
        </p:txBody>
      </p:sp>
      <p:pic>
        <p:nvPicPr>
          <p:cNvPr id="10" name="Picture 9">
            <a:extLst>
              <a:ext uri="{FF2B5EF4-FFF2-40B4-BE49-F238E27FC236}">
                <a16:creationId xmlns:a16="http://schemas.microsoft.com/office/drawing/2014/main" id="{24B28DDC-A920-BC4D-8FE6-5D10E867208B}"/>
              </a:ext>
            </a:extLst>
          </p:cNvPr>
          <p:cNvPicPr>
            <a:picLocks noChangeAspect="1"/>
          </p:cNvPicPr>
          <p:nvPr/>
        </p:nvPicPr>
        <p:blipFill>
          <a:blip r:embed="rId3"/>
          <a:stretch>
            <a:fillRect/>
          </a:stretch>
        </p:blipFill>
        <p:spPr>
          <a:xfrm>
            <a:off x="5706679" y="1710194"/>
            <a:ext cx="5466146" cy="4809568"/>
          </a:xfrm>
          <a:prstGeom prst="rect">
            <a:avLst/>
          </a:prstGeom>
        </p:spPr>
      </p:pic>
      <p:sp>
        <p:nvSpPr>
          <p:cNvPr id="11" name="Content Placeholder 2">
            <a:extLst>
              <a:ext uri="{FF2B5EF4-FFF2-40B4-BE49-F238E27FC236}">
                <a16:creationId xmlns:a16="http://schemas.microsoft.com/office/drawing/2014/main" id="{BA1E1810-0AFE-4748-941E-EE412B597967}"/>
              </a:ext>
            </a:extLst>
          </p:cNvPr>
          <p:cNvSpPr txBox="1">
            <a:spLocks/>
          </p:cNvSpPr>
          <p:nvPr/>
        </p:nvSpPr>
        <p:spPr>
          <a:xfrm>
            <a:off x="10294144" y="6587728"/>
            <a:ext cx="1897855" cy="270272"/>
          </a:xfrm>
          <a:prstGeom prst="rect">
            <a:avLst/>
          </a:prstGeom>
        </p:spPr>
        <p:txBody>
          <a:bodyPr vert="horz" lIns="68580" tIns="34290" rIns="68580" bIns="3429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solidFill>
                  <a:schemeClr val="accent4"/>
                </a:solidFill>
              </a:rPr>
              <a:t>Photo: Winged Beast</a:t>
            </a:r>
          </a:p>
        </p:txBody>
      </p:sp>
      <p:sp>
        <p:nvSpPr>
          <p:cNvPr id="12" name="Triangle 37"/>
          <p:cNvSpPr/>
          <p:nvPr/>
        </p:nvSpPr>
        <p:spPr>
          <a:xfrm rot="10800000" flipH="1">
            <a:off x="9283262" y="0"/>
            <a:ext cx="2908738" cy="510777"/>
          </a:xfrm>
          <a:prstGeom prst="triangle">
            <a:avLst>
              <a:gd name="adj" fmla="val 10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Triangle 37"/>
          <p:cNvSpPr/>
          <p:nvPr/>
        </p:nvSpPr>
        <p:spPr>
          <a:xfrm rot="10800000" flipV="1">
            <a:off x="0" y="6347223"/>
            <a:ext cx="2908738" cy="510777"/>
          </a:xfrm>
          <a:prstGeom prst="triangle">
            <a:avLst>
              <a:gd name="adj" fmla="val 10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Footer Placeholder 3"/>
          <p:cNvSpPr txBox="1">
            <a:spLocks/>
          </p:cNvSpPr>
          <p:nvPr/>
        </p:nvSpPr>
        <p:spPr>
          <a:xfrm>
            <a:off x="79321" y="6519762"/>
            <a:ext cx="1313410"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accent4"/>
                </a:solidFill>
                <a:latin typeface="Museo Sans 100" charset="0"/>
                <a:ea typeface="Museo Sans 100" charset="0"/>
                <a:cs typeface="Museo Sans 100" charset="0"/>
              </a:rPr>
              <a:t>@WeHackPurple</a:t>
            </a:r>
          </a:p>
        </p:txBody>
      </p:sp>
      <p:sp>
        <p:nvSpPr>
          <p:cNvPr id="15" name="TextBox 14"/>
          <p:cNvSpPr txBox="1"/>
          <p:nvPr/>
        </p:nvSpPr>
        <p:spPr>
          <a:xfrm>
            <a:off x="10685794" y="11466"/>
            <a:ext cx="1506206" cy="276999"/>
          </a:xfrm>
          <a:prstGeom prst="rect">
            <a:avLst/>
          </a:prstGeom>
          <a:noFill/>
        </p:spPr>
        <p:txBody>
          <a:bodyPr wrap="square" rtlCol="0">
            <a:spAutoFit/>
          </a:bodyPr>
          <a:lstStyle/>
          <a:p>
            <a:pPr algn="r"/>
            <a:r>
              <a:rPr lang="en-US" sz="1200" dirty="0">
                <a:solidFill>
                  <a:schemeClr val="accent4"/>
                </a:solidFill>
                <a:latin typeface="Museo Sans 100" charset="0"/>
                <a:ea typeface="Museo Sans 100" charset="0"/>
                <a:cs typeface="Museo Sans 100" charset="0"/>
              </a:rPr>
              <a:t>@</a:t>
            </a:r>
            <a:r>
              <a:rPr lang="en-US" sz="1200" dirty="0" err="1">
                <a:solidFill>
                  <a:schemeClr val="accent4"/>
                </a:solidFill>
                <a:latin typeface="Museo Sans 100" charset="0"/>
                <a:ea typeface="Museo Sans 100" charset="0"/>
                <a:cs typeface="Museo Sans 100" charset="0"/>
              </a:rPr>
              <a:t>SheHacksPurple</a:t>
            </a:r>
            <a:endParaRPr lang="en-US" sz="1200" dirty="0">
              <a:solidFill>
                <a:schemeClr val="accent4"/>
              </a:solidFill>
              <a:latin typeface="Museo Sans 100" charset="0"/>
              <a:ea typeface="Museo Sans 100" charset="0"/>
              <a:cs typeface="Museo Sans 100" charset="0"/>
            </a:endParaRPr>
          </a:p>
        </p:txBody>
      </p:sp>
    </p:spTree>
    <p:extLst>
      <p:ext uri="{BB962C8B-B14F-4D97-AF65-F5344CB8AC3E}">
        <p14:creationId xmlns:p14="http://schemas.microsoft.com/office/powerpoint/2010/main" val="166955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D300"/>
        </a:solidFill>
        <a:effectLst/>
      </p:bgPr>
    </p:bg>
    <p:spTree>
      <p:nvGrpSpPr>
        <p:cNvPr id="1" name=""/>
        <p:cNvGrpSpPr/>
        <p:nvPr/>
      </p:nvGrpSpPr>
      <p:grpSpPr>
        <a:xfrm>
          <a:off x="0" y="0"/>
          <a:ext cx="0" cy="0"/>
          <a:chOff x="0" y="0"/>
          <a:chExt cx="0" cy="0"/>
        </a:xfrm>
      </p:grpSpPr>
      <p:sp>
        <p:nvSpPr>
          <p:cNvPr id="11" name="Rectangle 10"/>
          <p:cNvSpPr/>
          <p:nvPr/>
        </p:nvSpPr>
        <p:spPr>
          <a:xfrm>
            <a:off x="1825752" y="0"/>
            <a:ext cx="8531352"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238500" y="2547463"/>
            <a:ext cx="5795010" cy="1763081"/>
          </a:xfrm>
        </p:spPr>
        <p:txBody>
          <a:bodyPr>
            <a:normAutofit/>
          </a:bodyPr>
          <a:lstStyle/>
          <a:p>
            <a:pPr algn="ctr"/>
            <a:r>
              <a:rPr lang="en-US" sz="9600" dirty="0" err="1">
                <a:solidFill>
                  <a:schemeClr val="accent4"/>
                </a:solidFill>
                <a:latin typeface="Museo Slab 500" charset="0"/>
                <a:ea typeface="Museo Slab 500" charset="0"/>
                <a:cs typeface="Museo Slab 500" charset="0"/>
              </a:rPr>
              <a:t>DevSecOps</a:t>
            </a:r>
            <a:endParaRPr lang="en-US" sz="9600" dirty="0">
              <a:solidFill>
                <a:schemeClr val="accent4"/>
              </a:solidFill>
              <a:latin typeface="Museo Slab 500" charset="0"/>
              <a:ea typeface="Museo Slab 500" charset="0"/>
              <a:cs typeface="Museo Slab 500" charset="0"/>
            </a:endParaRPr>
          </a:p>
        </p:txBody>
      </p:sp>
      <p:sp>
        <p:nvSpPr>
          <p:cNvPr id="8" name="Triangle 7"/>
          <p:cNvSpPr/>
          <p:nvPr/>
        </p:nvSpPr>
        <p:spPr>
          <a:xfrm rot="5400000">
            <a:off x="-1347859" y="3173606"/>
            <a:ext cx="6858001" cy="510777"/>
          </a:xfrm>
          <a:prstGeom prst="triangle">
            <a:avLst>
              <a:gd name="adj" fmla="val 100000"/>
            </a:avLst>
          </a:prstGeom>
          <a:solidFill>
            <a:srgbClr val="F059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Triangle 9"/>
          <p:cNvSpPr/>
          <p:nvPr/>
        </p:nvSpPr>
        <p:spPr>
          <a:xfrm rot="16200000">
            <a:off x="6672716" y="3173607"/>
            <a:ext cx="6858000" cy="510777"/>
          </a:xfrm>
          <a:prstGeom prst="triangle">
            <a:avLst>
              <a:gd name="adj" fmla="val 100000"/>
            </a:avLst>
          </a:prstGeom>
          <a:solidFill>
            <a:srgbClr val="F059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 name="TextBox 5">
            <a:extLst>
              <a:ext uri="{FF2B5EF4-FFF2-40B4-BE49-F238E27FC236}">
                <a16:creationId xmlns:a16="http://schemas.microsoft.com/office/drawing/2014/main" id="{4AEDF78A-7E69-4F46-8616-BEEB2BBB8BDB}"/>
              </a:ext>
            </a:extLst>
          </p:cNvPr>
          <p:cNvSpPr txBox="1"/>
          <p:nvPr/>
        </p:nvSpPr>
        <p:spPr>
          <a:xfrm>
            <a:off x="10737056" y="6581005"/>
            <a:ext cx="1474950" cy="276999"/>
          </a:xfrm>
          <a:prstGeom prst="rect">
            <a:avLst/>
          </a:prstGeom>
          <a:noFill/>
        </p:spPr>
        <p:txBody>
          <a:bodyPr wrap="square" rtlCol="0">
            <a:spAutoFit/>
          </a:bodyPr>
          <a:lstStyle/>
          <a:p>
            <a:pPr algn="r"/>
            <a:r>
              <a:rPr lang="en-US" sz="1200" dirty="0">
                <a:solidFill>
                  <a:schemeClr val="tx1">
                    <a:lumMod val="75000"/>
                    <a:lumOff val="25000"/>
                  </a:schemeClr>
                </a:solidFill>
                <a:latin typeface="Museo Sans 100" charset="0"/>
                <a:ea typeface="Museo Sans 100" charset="0"/>
                <a:cs typeface="Museo Sans 100" charset="0"/>
              </a:rPr>
              <a:t>@SheHacksPurple</a:t>
            </a:r>
          </a:p>
        </p:txBody>
      </p:sp>
    </p:spTree>
    <p:extLst>
      <p:ext uri="{BB962C8B-B14F-4D97-AF65-F5344CB8AC3E}">
        <p14:creationId xmlns:p14="http://schemas.microsoft.com/office/powerpoint/2010/main" val="5512090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D300"/>
        </a:solidFill>
        <a:effectLst/>
      </p:bgPr>
    </p:bg>
    <p:spTree>
      <p:nvGrpSpPr>
        <p:cNvPr id="1" name=""/>
        <p:cNvGrpSpPr/>
        <p:nvPr/>
      </p:nvGrpSpPr>
      <p:grpSpPr>
        <a:xfrm>
          <a:off x="0" y="0"/>
          <a:ext cx="0" cy="0"/>
          <a:chOff x="0" y="0"/>
          <a:chExt cx="0" cy="0"/>
        </a:xfrm>
      </p:grpSpPr>
      <p:sp>
        <p:nvSpPr>
          <p:cNvPr id="5" name="Rectangle 4"/>
          <p:cNvSpPr/>
          <p:nvPr/>
        </p:nvSpPr>
        <p:spPr>
          <a:xfrm>
            <a:off x="-1" y="1820915"/>
            <a:ext cx="12192000" cy="3233057"/>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 name="Title 1"/>
          <p:cNvSpPr>
            <a:spLocks noGrp="1"/>
          </p:cNvSpPr>
          <p:nvPr>
            <p:ph type="title"/>
          </p:nvPr>
        </p:nvSpPr>
        <p:spPr>
          <a:xfrm>
            <a:off x="2747010" y="2125949"/>
            <a:ext cx="6697980" cy="994172"/>
          </a:xfrm>
        </p:spPr>
        <p:txBody>
          <a:bodyPr>
            <a:normAutofit/>
          </a:bodyPr>
          <a:lstStyle/>
          <a:p>
            <a:pPr algn="ctr"/>
            <a:r>
              <a:rPr lang="en-US" sz="6000" dirty="0">
                <a:solidFill>
                  <a:schemeClr val="accent4"/>
                </a:solidFill>
                <a:latin typeface="Museo Slab 500" charset="0"/>
                <a:ea typeface="Museo Slab 500" charset="0"/>
                <a:cs typeface="Museo Slab 500" charset="0"/>
              </a:rPr>
              <a:t>What is </a:t>
            </a:r>
            <a:r>
              <a:rPr lang="en-US" sz="6000" dirty="0" err="1">
                <a:solidFill>
                  <a:schemeClr val="accent4"/>
                </a:solidFill>
                <a:latin typeface="Museo Slab 500" charset="0"/>
                <a:ea typeface="Museo Slab 500" charset="0"/>
                <a:cs typeface="Museo Slab 500" charset="0"/>
              </a:rPr>
              <a:t>DevSecOps</a:t>
            </a:r>
            <a:r>
              <a:rPr lang="en-US" sz="6000" dirty="0">
                <a:solidFill>
                  <a:schemeClr val="accent4"/>
                </a:solidFill>
                <a:latin typeface="Museo Slab 500" charset="0"/>
                <a:ea typeface="Museo Slab 500" charset="0"/>
                <a:cs typeface="Museo Slab 500" charset="0"/>
              </a:rPr>
              <a:t>?</a:t>
            </a:r>
          </a:p>
        </p:txBody>
      </p:sp>
      <p:sp>
        <p:nvSpPr>
          <p:cNvPr id="3" name="Content Placeholder 2"/>
          <p:cNvSpPr>
            <a:spLocks noGrp="1"/>
          </p:cNvSpPr>
          <p:nvPr>
            <p:ph idx="1"/>
          </p:nvPr>
        </p:nvSpPr>
        <p:spPr>
          <a:xfrm>
            <a:off x="1779373" y="3319788"/>
            <a:ext cx="8489092" cy="558873"/>
          </a:xfrm>
        </p:spPr>
        <p:txBody>
          <a:bodyPr>
            <a:noAutofit/>
          </a:bodyPr>
          <a:lstStyle/>
          <a:p>
            <a:pPr marL="0" indent="0">
              <a:buNone/>
            </a:pPr>
            <a:r>
              <a:rPr lang="en-US" sz="4400" dirty="0">
                <a:solidFill>
                  <a:schemeClr val="accent4"/>
                </a:solidFill>
                <a:latin typeface="Museo Slab 300" charset="0"/>
                <a:ea typeface="Museo Slab 300" charset="0"/>
                <a:cs typeface="Museo Slab 300" charset="0"/>
              </a:rPr>
              <a:t>“</a:t>
            </a:r>
            <a:r>
              <a:rPr lang="en-US" sz="4400" dirty="0" err="1">
                <a:solidFill>
                  <a:schemeClr val="accent4"/>
                </a:solidFill>
                <a:latin typeface="Museo Slab 300" charset="0"/>
                <a:ea typeface="Museo Slab 300" charset="0"/>
                <a:cs typeface="Museo Slab 300" charset="0"/>
              </a:rPr>
              <a:t>AppSec</a:t>
            </a:r>
            <a:r>
              <a:rPr lang="en-US" sz="4400" dirty="0">
                <a:solidFill>
                  <a:schemeClr val="accent4"/>
                </a:solidFill>
                <a:latin typeface="Museo Slab 300" charset="0"/>
                <a:ea typeface="Museo Slab 300" charset="0"/>
                <a:cs typeface="Museo Slab 300" charset="0"/>
              </a:rPr>
              <a:t> in a DevOps environment.”</a:t>
            </a:r>
          </a:p>
        </p:txBody>
      </p:sp>
      <p:sp>
        <p:nvSpPr>
          <p:cNvPr id="37" name="Triangle 36"/>
          <p:cNvSpPr/>
          <p:nvPr/>
        </p:nvSpPr>
        <p:spPr>
          <a:xfrm>
            <a:off x="9283262" y="4543195"/>
            <a:ext cx="2908738" cy="510777"/>
          </a:xfrm>
          <a:prstGeom prst="triangle">
            <a:avLst>
              <a:gd name="adj" fmla="val 100000"/>
            </a:avLst>
          </a:prstGeom>
          <a:solidFill>
            <a:srgbClr val="F059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8" name="Triangle 37"/>
          <p:cNvSpPr/>
          <p:nvPr/>
        </p:nvSpPr>
        <p:spPr>
          <a:xfrm rot="10800000">
            <a:off x="0" y="1819280"/>
            <a:ext cx="2908738" cy="510777"/>
          </a:xfrm>
          <a:prstGeom prst="triangle">
            <a:avLst>
              <a:gd name="adj" fmla="val 100000"/>
            </a:avLst>
          </a:prstGeom>
          <a:solidFill>
            <a:srgbClr val="F059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TextBox 6">
            <a:extLst>
              <a:ext uri="{FF2B5EF4-FFF2-40B4-BE49-F238E27FC236}">
                <a16:creationId xmlns:a16="http://schemas.microsoft.com/office/drawing/2014/main" id="{BECEB419-C504-A346-A6CD-823E240C1DDB}"/>
              </a:ext>
            </a:extLst>
          </p:cNvPr>
          <p:cNvSpPr txBox="1"/>
          <p:nvPr/>
        </p:nvSpPr>
        <p:spPr>
          <a:xfrm>
            <a:off x="10702762" y="6581004"/>
            <a:ext cx="1489238" cy="276999"/>
          </a:xfrm>
          <a:prstGeom prst="rect">
            <a:avLst/>
          </a:prstGeom>
          <a:noFill/>
        </p:spPr>
        <p:txBody>
          <a:bodyPr wrap="square" rtlCol="0">
            <a:spAutoFit/>
          </a:bodyPr>
          <a:lstStyle/>
          <a:p>
            <a:pPr algn="r"/>
            <a:r>
              <a:rPr lang="en-US" sz="1200" dirty="0">
                <a:solidFill>
                  <a:schemeClr val="accent6"/>
                </a:solidFill>
                <a:latin typeface="Museo Sans 100" charset="0"/>
                <a:ea typeface="Museo Sans 100" charset="0"/>
                <a:cs typeface="Museo Sans 100" charset="0"/>
              </a:rPr>
              <a:t>@SheHacksPurple</a:t>
            </a:r>
          </a:p>
        </p:txBody>
      </p:sp>
      <p:sp>
        <p:nvSpPr>
          <p:cNvPr id="8" name="Content Placeholder 2"/>
          <p:cNvSpPr txBox="1">
            <a:spLocks/>
          </p:cNvSpPr>
          <p:nvPr/>
        </p:nvSpPr>
        <p:spPr>
          <a:xfrm>
            <a:off x="5965507" y="4374856"/>
            <a:ext cx="6226493" cy="5072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accent4"/>
                </a:solidFill>
                <a:latin typeface="Museo Slab 300" charset="0"/>
                <a:ea typeface="Museo Slab 300" charset="0"/>
                <a:cs typeface="Museo Slab 300" charset="0"/>
              </a:rPr>
              <a:t>-Imran A. Mohammed</a:t>
            </a:r>
          </a:p>
        </p:txBody>
      </p:sp>
    </p:spTree>
    <p:extLst>
      <p:ext uri="{BB962C8B-B14F-4D97-AF65-F5344CB8AC3E}">
        <p14:creationId xmlns:p14="http://schemas.microsoft.com/office/powerpoint/2010/main" val="1560023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latin typeface="Museo Slab 500" charset="0"/>
                <a:ea typeface="Museo Slab 500" charset="0"/>
                <a:cs typeface="Museo Slab 500" charset="0"/>
              </a:rPr>
              <a:t>The Three Ways of DevOps</a:t>
            </a:r>
          </a:p>
        </p:txBody>
      </p:sp>
      <p:sp>
        <p:nvSpPr>
          <p:cNvPr id="6" name="Rectangle 5"/>
          <p:cNvSpPr/>
          <p:nvPr/>
        </p:nvSpPr>
        <p:spPr>
          <a:xfrm>
            <a:off x="2152649" y="2213374"/>
            <a:ext cx="2632500" cy="2795954"/>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 name="Rectangle 6"/>
          <p:cNvSpPr/>
          <p:nvPr/>
        </p:nvSpPr>
        <p:spPr>
          <a:xfrm>
            <a:off x="4779603" y="2213375"/>
            <a:ext cx="2632500" cy="2795954"/>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 name="Rectangle 7"/>
          <p:cNvSpPr/>
          <p:nvPr/>
        </p:nvSpPr>
        <p:spPr>
          <a:xfrm>
            <a:off x="7412564" y="2213375"/>
            <a:ext cx="2632500" cy="2795954"/>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 name="TextBox 8">
            <a:extLst>
              <a:ext uri="{FF2B5EF4-FFF2-40B4-BE49-F238E27FC236}">
                <a16:creationId xmlns:a16="http://schemas.microsoft.com/office/drawing/2014/main" id="{389D082F-8297-704F-B35C-18A6C211C4A8}"/>
              </a:ext>
            </a:extLst>
          </p:cNvPr>
          <p:cNvSpPr txBox="1"/>
          <p:nvPr/>
        </p:nvSpPr>
        <p:spPr>
          <a:xfrm>
            <a:off x="10668004" y="6581001"/>
            <a:ext cx="1545434" cy="276999"/>
          </a:xfrm>
          <a:prstGeom prst="rect">
            <a:avLst/>
          </a:prstGeom>
          <a:noFill/>
        </p:spPr>
        <p:txBody>
          <a:bodyPr wrap="square" rtlCol="0">
            <a:spAutoFit/>
          </a:bodyPr>
          <a:lstStyle/>
          <a:p>
            <a:pPr algn="r"/>
            <a:r>
              <a:rPr lang="en-US" sz="1200" dirty="0">
                <a:solidFill>
                  <a:schemeClr val="tx1">
                    <a:lumMod val="90000"/>
                    <a:lumOff val="10000"/>
                  </a:schemeClr>
                </a:solidFill>
                <a:latin typeface="Museo Sans 100" charset="0"/>
                <a:ea typeface="Museo Sans 100" charset="0"/>
                <a:cs typeface="Museo Sans 100" charset="0"/>
              </a:rPr>
              <a:t>@SheHacksPurple</a:t>
            </a:r>
          </a:p>
        </p:txBody>
      </p:sp>
      <p:sp>
        <p:nvSpPr>
          <p:cNvPr id="10" name="Rectangle 9"/>
          <p:cNvSpPr/>
          <p:nvPr/>
        </p:nvSpPr>
        <p:spPr>
          <a:xfrm>
            <a:off x="2153110" y="2213374"/>
            <a:ext cx="2632500" cy="2795954"/>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800" dirty="0"/>
              <a:t>Emphasize the efficiency of the </a:t>
            </a:r>
            <a:r>
              <a:rPr lang="en-US" sz="2800" i="1" dirty="0"/>
              <a:t>entire</a:t>
            </a:r>
            <a:r>
              <a:rPr lang="en-US" sz="2800" dirty="0"/>
              <a:t> system.</a:t>
            </a:r>
          </a:p>
        </p:txBody>
      </p:sp>
      <p:sp>
        <p:nvSpPr>
          <p:cNvPr id="11" name="Rectangle 10"/>
          <p:cNvSpPr/>
          <p:nvPr/>
        </p:nvSpPr>
        <p:spPr>
          <a:xfrm>
            <a:off x="4779142" y="2213375"/>
            <a:ext cx="2632500" cy="2795954"/>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800" dirty="0"/>
              <a:t>Fast </a:t>
            </a:r>
          </a:p>
          <a:p>
            <a:pPr algn="ctr"/>
            <a:r>
              <a:rPr lang="en-US" sz="2800" dirty="0"/>
              <a:t>Feedback</a:t>
            </a:r>
          </a:p>
        </p:txBody>
      </p:sp>
      <p:sp>
        <p:nvSpPr>
          <p:cNvPr id="12" name="Rectangle 11"/>
          <p:cNvSpPr/>
          <p:nvPr/>
        </p:nvSpPr>
        <p:spPr>
          <a:xfrm>
            <a:off x="7412564" y="2226474"/>
            <a:ext cx="2632500" cy="2795954"/>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800" dirty="0"/>
              <a:t>Continuous Learning</a:t>
            </a:r>
          </a:p>
        </p:txBody>
      </p:sp>
    </p:spTree>
    <p:extLst>
      <p:ext uri="{BB962C8B-B14F-4D97-AF65-F5344CB8AC3E}">
        <p14:creationId xmlns:p14="http://schemas.microsoft.com/office/powerpoint/2010/main" val="204977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down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checkerboard(across)">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solidFill>
                  <a:schemeClr val="bg2"/>
                </a:solidFill>
                <a:latin typeface="Museo Slab 500" charset="0"/>
                <a:ea typeface="Museo Slab 500" charset="0"/>
                <a:cs typeface="Museo Slab 500" charset="0"/>
              </a:rPr>
              <a:t>What are we going to talk about today?</a:t>
            </a:r>
          </a:p>
        </p:txBody>
      </p:sp>
      <p:sp>
        <p:nvSpPr>
          <p:cNvPr id="4" name="TextBox 3">
            <a:extLst>
              <a:ext uri="{FF2B5EF4-FFF2-40B4-BE49-F238E27FC236}">
                <a16:creationId xmlns:a16="http://schemas.microsoft.com/office/drawing/2014/main" id="{B99F513B-F8DE-484D-AE11-C7049ADC15AC}"/>
              </a:ext>
            </a:extLst>
          </p:cNvPr>
          <p:cNvSpPr txBox="1"/>
          <p:nvPr/>
        </p:nvSpPr>
        <p:spPr>
          <a:xfrm>
            <a:off x="10625896" y="6581001"/>
            <a:ext cx="1563056" cy="276999"/>
          </a:xfrm>
          <a:prstGeom prst="rect">
            <a:avLst/>
          </a:prstGeom>
          <a:noFill/>
        </p:spPr>
        <p:txBody>
          <a:bodyPr wrap="square" rtlCol="0">
            <a:spAutoFit/>
          </a:bodyPr>
          <a:lstStyle/>
          <a:p>
            <a:pPr algn="r"/>
            <a:r>
              <a:rPr lang="en-US" sz="1200" dirty="0">
                <a:solidFill>
                  <a:schemeClr val="accent6"/>
                </a:solidFill>
                <a:latin typeface="Museo Sans 100" charset="0"/>
                <a:ea typeface="Museo Sans 100" charset="0"/>
                <a:cs typeface="Museo Sans 100" charset="0"/>
              </a:rPr>
              <a:t>@SheHacksPurple</a:t>
            </a:r>
          </a:p>
        </p:txBody>
      </p:sp>
      <p:sp>
        <p:nvSpPr>
          <p:cNvPr id="3" name="TextBox 2">
            <a:extLst>
              <a:ext uri="{FF2B5EF4-FFF2-40B4-BE49-F238E27FC236}">
                <a16:creationId xmlns:a16="http://schemas.microsoft.com/office/drawing/2014/main" id="{1CE3EB3C-C2BB-2740-BEEE-5DAF438F9562}"/>
              </a:ext>
            </a:extLst>
          </p:cNvPr>
          <p:cNvSpPr txBox="1"/>
          <p:nvPr/>
        </p:nvSpPr>
        <p:spPr>
          <a:xfrm>
            <a:off x="1643449" y="2545492"/>
            <a:ext cx="8982447" cy="2554545"/>
          </a:xfrm>
          <a:prstGeom prst="rect">
            <a:avLst/>
          </a:prstGeom>
          <a:noFill/>
        </p:spPr>
        <p:txBody>
          <a:bodyPr wrap="square" rtlCol="0">
            <a:spAutoFit/>
          </a:bodyPr>
          <a:lstStyle/>
          <a:p>
            <a:pPr algn="ctr"/>
            <a:r>
              <a:rPr lang="en-US" sz="8000" dirty="0">
                <a:solidFill>
                  <a:schemeClr val="accent4"/>
                </a:solidFill>
              </a:rPr>
              <a:t>Security is EVERYBODY’S job!</a:t>
            </a:r>
          </a:p>
        </p:txBody>
      </p:sp>
    </p:spTree>
    <p:extLst>
      <p:ext uri="{BB962C8B-B14F-4D97-AF65-F5344CB8AC3E}">
        <p14:creationId xmlns:p14="http://schemas.microsoft.com/office/powerpoint/2010/main" val="16096500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6376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solidFill>
                  <a:schemeClr val="bg2"/>
                </a:solidFill>
                <a:latin typeface="Museo Slab 500" charset="0"/>
                <a:ea typeface="Museo Slab 500" charset="0"/>
                <a:cs typeface="Museo Slab 500" charset="0"/>
              </a:rPr>
              <a:t>Improved Deployment Frequency</a:t>
            </a:r>
          </a:p>
        </p:txBody>
      </p:sp>
      <p:sp>
        <p:nvSpPr>
          <p:cNvPr id="3" name="Content Placeholder 2"/>
          <p:cNvSpPr>
            <a:spLocks noGrp="1"/>
          </p:cNvSpPr>
          <p:nvPr>
            <p:ph idx="1"/>
          </p:nvPr>
        </p:nvSpPr>
        <p:spPr>
          <a:xfrm>
            <a:off x="923297" y="2715311"/>
            <a:ext cx="10515600" cy="4351338"/>
          </a:xfrm>
        </p:spPr>
        <p:txBody>
          <a:bodyPr>
            <a:normAutofit/>
          </a:bodyPr>
          <a:lstStyle/>
          <a:p>
            <a:pPr marL="0" indent="0" algn="ctr">
              <a:buNone/>
            </a:pPr>
            <a:r>
              <a:rPr lang="en-US" sz="8000" dirty="0">
                <a:solidFill>
                  <a:schemeClr val="accent4"/>
                </a:solidFill>
                <a:latin typeface="Museo Slab 300" charset="0"/>
                <a:ea typeface="Museo Slab 300" charset="0"/>
                <a:cs typeface="Museo Slab 300" charset="0"/>
              </a:rPr>
              <a:t>Security emergencies can be fixed NOW</a:t>
            </a:r>
          </a:p>
        </p:txBody>
      </p:sp>
      <p:grpSp>
        <p:nvGrpSpPr>
          <p:cNvPr id="28" name="Group 27"/>
          <p:cNvGrpSpPr/>
          <p:nvPr/>
        </p:nvGrpSpPr>
        <p:grpSpPr>
          <a:xfrm>
            <a:off x="0" y="6318001"/>
            <a:ext cx="3075155" cy="540000"/>
            <a:chOff x="0" y="6318000"/>
            <a:chExt cx="3075155" cy="540000"/>
          </a:xfrm>
        </p:grpSpPr>
        <p:sp>
          <p:nvSpPr>
            <p:cNvPr id="27" name="Triangle 26"/>
            <p:cNvSpPr>
              <a:spLocks noChangeAspect="1"/>
            </p:cNvSpPr>
            <p:nvPr/>
          </p:nvSpPr>
          <p:spPr>
            <a:xfrm rot="10800000" flipV="1">
              <a:off x="0" y="6318000"/>
              <a:ext cx="3075155" cy="540000"/>
            </a:xfrm>
            <a:prstGeom prst="triangle">
              <a:avLst>
                <a:gd name="adj" fmla="val 100000"/>
              </a:avLst>
            </a:prstGeom>
            <a:solidFill>
              <a:srgbClr val="F059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1" name="Footer Placeholder 3"/>
            <p:cNvSpPr txBox="1">
              <a:spLocks/>
            </p:cNvSpPr>
            <p:nvPr/>
          </p:nvSpPr>
          <p:spPr>
            <a:xfrm>
              <a:off x="79321" y="6519761"/>
              <a:ext cx="1313410"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rgbClr val="714C9F"/>
                  </a:solidFill>
                  <a:latin typeface="Museo Sans 100" charset="0"/>
                  <a:ea typeface="Museo Sans 100" charset="0"/>
                  <a:cs typeface="Museo Sans 100" charset="0"/>
                </a:rPr>
                <a:t>@WeHackPurple</a:t>
              </a:r>
            </a:p>
          </p:txBody>
        </p:sp>
      </p:grpSp>
      <p:grpSp>
        <p:nvGrpSpPr>
          <p:cNvPr id="29" name="Group 28"/>
          <p:cNvGrpSpPr/>
          <p:nvPr/>
        </p:nvGrpSpPr>
        <p:grpSpPr>
          <a:xfrm>
            <a:off x="9283262" y="0"/>
            <a:ext cx="2908738" cy="540000"/>
            <a:chOff x="6235262" y="0"/>
            <a:chExt cx="2908738" cy="540000"/>
          </a:xfrm>
        </p:grpSpPr>
        <p:sp>
          <p:nvSpPr>
            <p:cNvPr id="26" name="Triangle 25"/>
            <p:cNvSpPr/>
            <p:nvPr/>
          </p:nvSpPr>
          <p:spPr>
            <a:xfrm flipV="1">
              <a:off x="6235262" y="0"/>
              <a:ext cx="2908738" cy="540000"/>
            </a:xfrm>
            <a:prstGeom prst="triangle">
              <a:avLst>
                <a:gd name="adj" fmla="val 100000"/>
              </a:avLst>
            </a:prstGeom>
            <a:solidFill>
              <a:srgbClr val="F059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TextBox 21"/>
            <p:cNvSpPr txBox="1"/>
            <p:nvPr/>
          </p:nvSpPr>
          <p:spPr>
            <a:xfrm>
              <a:off x="7637794" y="11466"/>
              <a:ext cx="1506206" cy="276999"/>
            </a:xfrm>
            <a:prstGeom prst="rect">
              <a:avLst/>
            </a:prstGeom>
            <a:noFill/>
          </p:spPr>
          <p:txBody>
            <a:bodyPr wrap="square" rtlCol="0">
              <a:spAutoFit/>
            </a:bodyPr>
            <a:lstStyle/>
            <a:p>
              <a:pPr algn="r"/>
              <a:r>
                <a:rPr lang="en-US" sz="1200" dirty="0">
                  <a:solidFill>
                    <a:srgbClr val="714C9F"/>
                  </a:solidFill>
                  <a:latin typeface="Museo Sans 100" charset="0"/>
                  <a:ea typeface="Museo Sans 100" charset="0"/>
                  <a:cs typeface="Museo Sans 100" charset="0"/>
                </a:rPr>
                <a:t>@</a:t>
              </a:r>
              <a:r>
                <a:rPr lang="en-US" sz="1200" dirty="0" err="1">
                  <a:solidFill>
                    <a:srgbClr val="714C9F"/>
                  </a:solidFill>
                  <a:latin typeface="Museo Sans 100" charset="0"/>
                  <a:ea typeface="Museo Sans 100" charset="0"/>
                  <a:cs typeface="Museo Sans 100" charset="0"/>
                </a:rPr>
                <a:t>SheHacksPurple</a:t>
              </a:r>
              <a:endParaRPr lang="en-US" sz="1200" dirty="0">
                <a:solidFill>
                  <a:srgbClr val="714C9F"/>
                </a:solidFill>
                <a:latin typeface="Museo Sans 100" charset="0"/>
                <a:ea typeface="Museo Sans 100" charset="0"/>
                <a:cs typeface="Museo Sans 100" charset="0"/>
              </a:endParaRPr>
            </a:p>
          </p:txBody>
        </p:sp>
      </p:grpSp>
    </p:spTree>
    <p:extLst>
      <p:ext uri="{BB962C8B-B14F-4D97-AF65-F5344CB8AC3E}">
        <p14:creationId xmlns:p14="http://schemas.microsoft.com/office/powerpoint/2010/main" val="2098377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6376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a:solidFill>
                  <a:schemeClr val="bg2"/>
                </a:solidFill>
                <a:latin typeface="Museo Slab 500" charset="0"/>
                <a:ea typeface="Museo Slab 500" charset="0"/>
                <a:cs typeface="Museo Slab 500" charset="0"/>
              </a:rPr>
              <a:t>Lower Failure Rates</a:t>
            </a:r>
          </a:p>
        </p:txBody>
      </p:sp>
      <p:sp>
        <p:nvSpPr>
          <p:cNvPr id="3" name="Content Placeholder 2"/>
          <p:cNvSpPr>
            <a:spLocks noGrp="1"/>
          </p:cNvSpPr>
          <p:nvPr>
            <p:ph idx="1"/>
          </p:nvPr>
        </p:nvSpPr>
        <p:spPr>
          <a:xfrm>
            <a:off x="838200" y="2789452"/>
            <a:ext cx="10515600" cy="4351338"/>
          </a:xfrm>
        </p:spPr>
        <p:txBody>
          <a:bodyPr>
            <a:normAutofit/>
          </a:bodyPr>
          <a:lstStyle/>
          <a:p>
            <a:pPr marL="0" indent="0" algn="ctr">
              <a:buNone/>
            </a:pPr>
            <a:r>
              <a:rPr lang="en-US" sz="9600" dirty="0">
                <a:solidFill>
                  <a:schemeClr val="accent4"/>
                </a:solidFill>
                <a:latin typeface="Museo Slab 300" charset="0"/>
                <a:ea typeface="Museo Slab 300" charset="0"/>
                <a:cs typeface="Museo Slab 300" charset="0"/>
              </a:rPr>
              <a:t>Resiliency</a:t>
            </a:r>
          </a:p>
        </p:txBody>
      </p:sp>
      <p:grpSp>
        <p:nvGrpSpPr>
          <p:cNvPr id="28" name="Group 27"/>
          <p:cNvGrpSpPr/>
          <p:nvPr/>
        </p:nvGrpSpPr>
        <p:grpSpPr>
          <a:xfrm>
            <a:off x="0" y="6318001"/>
            <a:ext cx="3075155" cy="540000"/>
            <a:chOff x="0" y="6318000"/>
            <a:chExt cx="3075155" cy="540000"/>
          </a:xfrm>
        </p:grpSpPr>
        <p:sp>
          <p:nvSpPr>
            <p:cNvPr id="27" name="Triangle 26"/>
            <p:cNvSpPr>
              <a:spLocks noChangeAspect="1"/>
            </p:cNvSpPr>
            <p:nvPr/>
          </p:nvSpPr>
          <p:spPr>
            <a:xfrm rot="10800000" flipV="1">
              <a:off x="0" y="6318000"/>
              <a:ext cx="3075155" cy="540000"/>
            </a:xfrm>
            <a:prstGeom prst="triangle">
              <a:avLst>
                <a:gd name="adj" fmla="val 100000"/>
              </a:avLst>
            </a:prstGeom>
            <a:solidFill>
              <a:srgbClr val="F059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1" name="Footer Placeholder 3"/>
            <p:cNvSpPr txBox="1">
              <a:spLocks/>
            </p:cNvSpPr>
            <p:nvPr/>
          </p:nvSpPr>
          <p:spPr>
            <a:xfrm>
              <a:off x="79321" y="6519761"/>
              <a:ext cx="1313410"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rgbClr val="714C9F"/>
                  </a:solidFill>
                  <a:latin typeface="Museo Sans 100" charset="0"/>
                  <a:ea typeface="Museo Sans 100" charset="0"/>
                  <a:cs typeface="Museo Sans 100" charset="0"/>
                </a:rPr>
                <a:t>@WeHackPurple</a:t>
              </a:r>
            </a:p>
          </p:txBody>
        </p:sp>
      </p:grpSp>
      <p:grpSp>
        <p:nvGrpSpPr>
          <p:cNvPr id="29" name="Group 28"/>
          <p:cNvGrpSpPr/>
          <p:nvPr/>
        </p:nvGrpSpPr>
        <p:grpSpPr>
          <a:xfrm>
            <a:off x="9283262" y="0"/>
            <a:ext cx="2908738" cy="540000"/>
            <a:chOff x="6235262" y="0"/>
            <a:chExt cx="2908738" cy="540000"/>
          </a:xfrm>
        </p:grpSpPr>
        <p:sp>
          <p:nvSpPr>
            <p:cNvPr id="26" name="Triangle 25"/>
            <p:cNvSpPr/>
            <p:nvPr/>
          </p:nvSpPr>
          <p:spPr>
            <a:xfrm flipV="1">
              <a:off x="6235262" y="0"/>
              <a:ext cx="2908738" cy="540000"/>
            </a:xfrm>
            <a:prstGeom prst="triangle">
              <a:avLst>
                <a:gd name="adj" fmla="val 100000"/>
              </a:avLst>
            </a:prstGeom>
            <a:solidFill>
              <a:srgbClr val="F059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TextBox 21"/>
            <p:cNvSpPr txBox="1"/>
            <p:nvPr/>
          </p:nvSpPr>
          <p:spPr>
            <a:xfrm>
              <a:off x="7637794" y="11466"/>
              <a:ext cx="1506206" cy="276999"/>
            </a:xfrm>
            <a:prstGeom prst="rect">
              <a:avLst/>
            </a:prstGeom>
            <a:noFill/>
          </p:spPr>
          <p:txBody>
            <a:bodyPr wrap="square" rtlCol="0">
              <a:spAutoFit/>
            </a:bodyPr>
            <a:lstStyle/>
            <a:p>
              <a:pPr algn="r"/>
              <a:r>
                <a:rPr lang="en-US" sz="1200" dirty="0">
                  <a:solidFill>
                    <a:srgbClr val="714C9F"/>
                  </a:solidFill>
                  <a:latin typeface="Museo Sans 100" charset="0"/>
                  <a:ea typeface="Museo Sans 100" charset="0"/>
                  <a:cs typeface="Museo Sans 100" charset="0"/>
                </a:rPr>
                <a:t>@</a:t>
              </a:r>
              <a:r>
                <a:rPr lang="en-US" sz="1200" dirty="0" err="1">
                  <a:solidFill>
                    <a:srgbClr val="714C9F"/>
                  </a:solidFill>
                  <a:latin typeface="Museo Sans 100" charset="0"/>
                  <a:ea typeface="Museo Sans 100" charset="0"/>
                  <a:cs typeface="Museo Sans 100" charset="0"/>
                </a:rPr>
                <a:t>SheHacksPurple</a:t>
              </a:r>
              <a:endParaRPr lang="en-US" sz="1200" dirty="0">
                <a:solidFill>
                  <a:srgbClr val="714C9F"/>
                </a:solidFill>
                <a:latin typeface="Museo Sans 100" charset="0"/>
                <a:ea typeface="Museo Sans 100" charset="0"/>
                <a:cs typeface="Museo Sans 100" charset="0"/>
              </a:endParaRPr>
            </a:p>
          </p:txBody>
        </p:sp>
      </p:grpSp>
    </p:spTree>
    <p:extLst>
      <p:ext uri="{BB962C8B-B14F-4D97-AF65-F5344CB8AC3E}">
        <p14:creationId xmlns:p14="http://schemas.microsoft.com/office/powerpoint/2010/main" val="1274257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63768"/>
        </a:solidFill>
        <a:effectLst/>
      </p:bgPr>
    </p:bg>
    <p:spTree>
      <p:nvGrpSpPr>
        <p:cNvPr id="1" name=""/>
        <p:cNvGrpSpPr/>
        <p:nvPr/>
      </p:nvGrpSpPr>
      <p:grpSpPr>
        <a:xfrm>
          <a:off x="0" y="0"/>
          <a:ext cx="0" cy="0"/>
          <a:chOff x="0" y="0"/>
          <a:chExt cx="0" cy="0"/>
        </a:xfrm>
      </p:grpSpPr>
      <p:pic>
        <p:nvPicPr>
          <p:cNvPr id="11" name="Picture 1">
            <a:extLst>
              <a:ext uri="{FF2B5EF4-FFF2-40B4-BE49-F238E27FC236}">
                <a16:creationId xmlns:a16="http://schemas.microsoft.com/office/drawing/2014/main" id="{31C2DFC7-0F64-F24F-8DD7-803C13566994}"/>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740152" y="370186"/>
            <a:ext cx="6705600" cy="6149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8"/>
          <p:cNvGrpSpPr/>
          <p:nvPr/>
        </p:nvGrpSpPr>
        <p:grpSpPr>
          <a:xfrm>
            <a:off x="0" y="6318001"/>
            <a:ext cx="3075155" cy="540000"/>
            <a:chOff x="0" y="6318000"/>
            <a:chExt cx="3075155" cy="540000"/>
          </a:xfrm>
        </p:grpSpPr>
        <p:sp>
          <p:nvSpPr>
            <p:cNvPr id="10" name="Triangle 26"/>
            <p:cNvSpPr>
              <a:spLocks noChangeAspect="1"/>
            </p:cNvSpPr>
            <p:nvPr/>
          </p:nvSpPr>
          <p:spPr>
            <a:xfrm rot="10800000" flipV="1">
              <a:off x="0" y="6318000"/>
              <a:ext cx="3075155" cy="540000"/>
            </a:xfrm>
            <a:prstGeom prst="triangle">
              <a:avLst>
                <a:gd name="adj" fmla="val 100000"/>
              </a:avLst>
            </a:prstGeom>
            <a:solidFill>
              <a:srgbClr val="F059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Footer Placeholder 3"/>
            <p:cNvSpPr txBox="1">
              <a:spLocks/>
            </p:cNvSpPr>
            <p:nvPr/>
          </p:nvSpPr>
          <p:spPr>
            <a:xfrm>
              <a:off x="79321" y="6519761"/>
              <a:ext cx="1313410"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rgbClr val="463768"/>
                  </a:solidFill>
                  <a:latin typeface="Museo Sans 100" charset="0"/>
                  <a:ea typeface="Museo Sans 100" charset="0"/>
                  <a:cs typeface="Museo Sans 100" charset="0"/>
                </a:rPr>
                <a:t>@WeHackPurple</a:t>
              </a:r>
            </a:p>
          </p:txBody>
        </p:sp>
      </p:grpSp>
      <p:grpSp>
        <p:nvGrpSpPr>
          <p:cNvPr id="13" name="Group 12"/>
          <p:cNvGrpSpPr/>
          <p:nvPr/>
        </p:nvGrpSpPr>
        <p:grpSpPr>
          <a:xfrm>
            <a:off x="9283262" y="0"/>
            <a:ext cx="2908738" cy="540000"/>
            <a:chOff x="6235262" y="0"/>
            <a:chExt cx="2908738" cy="540000"/>
          </a:xfrm>
        </p:grpSpPr>
        <p:sp>
          <p:nvSpPr>
            <p:cNvPr id="14" name="Triangle 25"/>
            <p:cNvSpPr/>
            <p:nvPr/>
          </p:nvSpPr>
          <p:spPr>
            <a:xfrm flipV="1">
              <a:off x="6235262" y="0"/>
              <a:ext cx="2908738" cy="540000"/>
            </a:xfrm>
            <a:prstGeom prst="triangle">
              <a:avLst>
                <a:gd name="adj" fmla="val 100000"/>
              </a:avLst>
            </a:prstGeom>
            <a:solidFill>
              <a:srgbClr val="F059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TextBox 14"/>
            <p:cNvSpPr txBox="1"/>
            <p:nvPr/>
          </p:nvSpPr>
          <p:spPr>
            <a:xfrm>
              <a:off x="7637794" y="11466"/>
              <a:ext cx="1506206" cy="276999"/>
            </a:xfrm>
            <a:prstGeom prst="rect">
              <a:avLst/>
            </a:prstGeom>
            <a:noFill/>
          </p:spPr>
          <p:txBody>
            <a:bodyPr wrap="square" rtlCol="0">
              <a:spAutoFit/>
            </a:bodyPr>
            <a:lstStyle/>
            <a:p>
              <a:pPr algn="r"/>
              <a:r>
                <a:rPr lang="en-US" sz="1200" dirty="0">
                  <a:solidFill>
                    <a:srgbClr val="463768"/>
                  </a:solidFill>
                  <a:latin typeface="Museo Sans 100" charset="0"/>
                  <a:ea typeface="Museo Sans 100" charset="0"/>
                  <a:cs typeface="Museo Sans 100" charset="0"/>
                </a:rPr>
                <a:t>@</a:t>
              </a:r>
              <a:r>
                <a:rPr lang="en-US" sz="1200" dirty="0" err="1">
                  <a:solidFill>
                    <a:srgbClr val="463768"/>
                  </a:solidFill>
                  <a:latin typeface="Museo Sans 100" charset="0"/>
                  <a:ea typeface="Museo Sans 100" charset="0"/>
                  <a:cs typeface="Museo Sans 100" charset="0"/>
                </a:rPr>
                <a:t>SheHacksPurple</a:t>
              </a:r>
              <a:endParaRPr lang="en-US" sz="1200" dirty="0">
                <a:solidFill>
                  <a:srgbClr val="463768"/>
                </a:solidFill>
                <a:latin typeface="Museo Sans 100" charset="0"/>
                <a:ea typeface="Museo Sans 100" charset="0"/>
                <a:cs typeface="Museo Sans 100" charset="0"/>
              </a:endParaRPr>
            </a:p>
          </p:txBody>
        </p:sp>
      </p:grpSp>
    </p:spTree>
    <p:extLst>
      <p:ext uri="{BB962C8B-B14F-4D97-AF65-F5344CB8AC3E}">
        <p14:creationId xmlns:p14="http://schemas.microsoft.com/office/powerpoint/2010/main" val="2813197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6376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a:solidFill>
                  <a:schemeClr val="bg2"/>
                </a:solidFill>
                <a:latin typeface="Museo Slab 500" charset="0"/>
                <a:ea typeface="Museo Slab 500" charset="0"/>
                <a:cs typeface="Museo Slab 500" charset="0"/>
              </a:rPr>
              <a:t>Lower Failure Rates</a:t>
            </a:r>
          </a:p>
        </p:txBody>
      </p:sp>
      <p:sp>
        <p:nvSpPr>
          <p:cNvPr id="11" name="TextBox 10">
            <a:extLst>
              <a:ext uri="{FF2B5EF4-FFF2-40B4-BE49-F238E27FC236}">
                <a16:creationId xmlns:a16="http://schemas.microsoft.com/office/drawing/2014/main" id="{8E725953-B965-9942-A519-1792DAC94EED}"/>
              </a:ext>
            </a:extLst>
          </p:cNvPr>
          <p:cNvSpPr txBox="1"/>
          <p:nvPr/>
        </p:nvSpPr>
        <p:spPr>
          <a:xfrm>
            <a:off x="1181808" y="2853122"/>
            <a:ext cx="7086600" cy="1126462"/>
          </a:xfrm>
          <a:prstGeom prst="rect">
            <a:avLst/>
          </a:prstGeom>
          <a:noFill/>
        </p:spPr>
        <p:txBody>
          <a:bodyPr wrap="square" lIns="182880" tIns="146304" rIns="182880" bIns="146304" rtlCol="0">
            <a:spAutoFit/>
          </a:bodyPr>
          <a:lstStyle/>
          <a:p>
            <a:pPr marL="346075" indent="-346075">
              <a:lnSpc>
                <a:spcPct val="90000"/>
              </a:lnSpc>
              <a:spcAft>
                <a:spcPts val="600"/>
              </a:spcAft>
              <a:tabLst>
                <a:tab pos="284163" algn="l"/>
              </a:tabLst>
            </a:pPr>
            <a:r>
              <a:rPr lang="en-US" sz="6000" dirty="0">
                <a:solidFill>
                  <a:schemeClr val="accent4"/>
                </a:solidFill>
                <a:latin typeface="Museo Slab 300"/>
              </a:rPr>
              <a:t>Resiliency</a:t>
            </a:r>
          </a:p>
        </p:txBody>
      </p:sp>
      <p:sp>
        <p:nvSpPr>
          <p:cNvPr id="12" name="TextBox 11">
            <a:extLst>
              <a:ext uri="{FF2B5EF4-FFF2-40B4-BE49-F238E27FC236}">
                <a16:creationId xmlns:a16="http://schemas.microsoft.com/office/drawing/2014/main" id="{6141D87A-814A-0B44-8F70-E1A7768161B1}"/>
              </a:ext>
            </a:extLst>
          </p:cNvPr>
          <p:cNvSpPr txBox="1"/>
          <p:nvPr/>
        </p:nvSpPr>
        <p:spPr>
          <a:xfrm>
            <a:off x="6096000" y="1074220"/>
            <a:ext cx="5039819" cy="4709559"/>
          </a:xfrm>
          <a:prstGeom prst="rect">
            <a:avLst/>
          </a:prstGeom>
          <a:noFill/>
        </p:spPr>
        <p:txBody>
          <a:bodyPr wrap="square" lIns="182880" tIns="146304" rIns="182880" bIns="146304" rtlCol="0">
            <a:spAutoFit/>
          </a:bodyPr>
          <a:lstStyle/>
          <a:p>
            <a:pPr marL="346075" indent="-346075">
              <a:lnSpc>
                <a:spcPct val="150000"/>
              </a:lnSpc>
              <a:spcAft>
                <a:spcPts val="600"/>
              </a:spcAft>
              <a:tabLst>
                <a:tab pos="284163" algn="l"/>
              </a:tabLst>
            </a:pPr>
            <a:r>
              <a:rPr lang="en-US" sz="6000" dirty="0">
                <a:solidFill>
                  <a:schemeClr val="accent4"/>
                </a:solidFill>
                <a:latin typeface="Museo Slab 300"/>
              </a:rPr>
              <a:t>Confidentiality</a:t>
            </a:r>
          </a:p>
          <a:p>
            <a:pPr marL="346075" indent="-346075">
              <a:lnSpc>
                <a:spcPct val="150000"/>
              </a:lnSpc>
              <a:spcAft>
                <a:spcPts val="600"/>
              </a:spcAft>
              <a:tabLst>
                <a:tab pos="284163" algn="l"/>
              </a:tabLst>
            </a:pPr>
            <a:r>
              <a:rPr lang="en-US" sz="6000" dirty="0">
                <a:solidFill>
                  <a:schemeClr val="accent4"/>
                </a:solidFill>
                <a:latin typeface="Museo Slab 300"/>
              </a:rPr>
              <a:t>Integrity</a:t>
            </a:r>
          </a:p>
          <a:p>
            <a:pPr marL="346075" indent="-346075">
              <a:lnSpc>
                <a:spcPct val="150000"/>
              </a:lnSpc>
              <a:spcAft>
                <a:spcPts val="600"/>
              </a:spcAft>
              <a:tabLst>
                <a:tab pos="284163" algn="l"/>
              </a:tabLst>
            </a:pPr>
            <a:r>
              <a:rPr lang="en-US" sz="7200" b="1" dirty="0">
                <a:solidFill>
                  <a:schemeClr val="accent4"/>
                </a:solidFill>
                <a:latin typeface="Museo Slab 300"/>
              </a:rPr>
              <a:t>Availability</a:t>
            </a:r>
            <a:r>
              <a:rPr lang="en-US" sz="6000" dirty="0">
                <a:solidFill>
                  <a:schemeClr val="accent4"/>
                </a:solidFill>
                <a:latin typeface="Museo Slab 300"/>
              </a:rPr>
              <a:t> </a:t>
            </a:r>
          </a:p>
        </p:txBody>
      </p:sp>
      <p:sp>
        <p:nvSpPr>
          <p:cNvPr id="13" name="TextBox 12">
            <a:extLst>
              <a:ext uri="{FF2B5EF4-FFF2-40B4-BE49-F238E27FC236}">
                <a16:creationId xmlns:a16="http://schemas.microsoft.com/office/drawing/2014/main" id="{5EC70CE3-8083-DA4B-9B06-7D86586AA945}"/>
              </a:ext>
            </a:extLst>
          </p:cNvPr>
          <p:cNvSpPr txBox="1"/>
          <p:nvPr/>
        </p:nvSpPr>
        <p:spPr>
          <a:xfrm>
            <a:off x="4953000" y="2850986"/>
            <a:ext cx="1143000" cy="1209562"/>
          </a:xfrm>
          <a:prstGeom prst="rect">
            <a:avLst/>
          </a:prstGeom>
          <a:noFill/>
        </p:spPr>
        <p:txBody>
          <a:bodyPr wrap="square" lIns="182880" tIns="146304" rIns="182880" bIns="146304" rtlCol="0">
            <a:spAutoFit/>
          </a:bodyPr>
          <a:lstStyle/>
          <a:p>
            <a:pPr marL="346075" indent="-346075">
              <a:lnSpc>
                <a:spcPct val="90000"/>
              </a:lnSpc>
              <a:spcAft>
                <a:spcPts val="600"/>
              </a:spcAft>
              <a:tabLst>
                <a:tab pos="284163" algn="l"/>
              </a:tabLst>
            </a:pPr>
            <a:r>
              <a:rPr lang="en-US" sz="6600" dirty="0">
                <a:solidFill>
                  <a:schemeClr val="accent4"/>
                </a:solidFill>
                <a:latin typeface="Museo Slab 300"/>
              </a:rPr>
              <a:t>=</a:t>
            </a:r>
          </a:p>
        </p:txBody>
      </p:sp>
      <p:grpSp>
        <p:nvGrpSpPr>
          <p:cNvPr id="14" name="Group 13"/>
          <p:cNvGrpSpPr/>
          <p:nvPr/>
        </p:nvGrpSpPr>
        <p:grpSpPr>
          <a:xfrm>
            <a:off x="0" y="6318001"/>
            <a:ext cx="3075155" cy="540000"/>
            <a:chOff x="0" y="6318000"/>
            <a:chExt cx="3075155" cy="540000"/>
          </a:xfrm>
        </p:grpSpPr>
        <p:sp>
          <p:nvSpPr>
            <p:cNvPr id="15" name="Triangle 26"/>
            <p:cNvSpPr>
              <a:spLocks noChangeAspect="1"/>
            </p:cNvSpPr>
            <p:nvPr/>
          </p:nvSpPr>
          <p:spPr>
            <a:xfrm rot="10800000" flipV="1">
              <a:off x="0" y="6318000"/>
              <a:ext cx="3075155" cy="540000"/>
            </a:xfrm>
            <a:prstGeom prst="triangle">
              <a:avLst>
                <a:gd name="adj" fmla="val 100000"/>
              </a:avLst>
            </a:prstGeom>
            <a:solidFill>
              <a:srgbClr val="F059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 name="Footer Placeholder 3"/>
            <p:cNvSpPr txBox="1">
              <a:spLocks/>
            </p:cNvSpPr>
            <p:nvPr/>
          </p:nvSpPr>
          <p:spPr>
            <a:xfrm>
              <a:off x="79321" y="6519761"/>
              <a:ext cx="1313410"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rgbClr val="463768"/>
                  </a:solidFill>
                  <a:latin typeface="Museo Sans 100" charset="0"/>
                  <a:ea typeface="Museo Sans 100" charset="0"/>
                  <a:cs typeface="Museo Sans 100" charset="0"/>
                </a:rPr>
                <a:t>@WeHackPurple</a:t>
              </a:r>
            </a:p>
          </p:txBody>
        </p:sp>
      </p:grpSp>
      <p:grpSp>
        <p:nvGrpSpPr>
          <p:cNvPr id="17" name="Group 16"/>
          <p:cNvGrpSpPr/>
          <p:nvPr/>
        </p:nvGrpSpPr>
        <p:grpSpPr>
          <a:xfrm>
            <a:off x="9283262" y="0"/>
            <a:ext cx="2908738" cy="540000"/>
            <a:chOff x="6235262" y="0"/>
            <a:chExt cx="2908738" cy="540000"/>
          </a:xfrm>
        </p:grpSpPr>
        <p:sp>
          <p:nvSpPr>
            <p:cNvPr id="18" name="Triangle 25"/>
            <p:cNvSpPr/>
            <p:nvPr/>
          </p:nvSpPr>
          <p:spPr>
            <a:xfrm flipV="1">
              <a:off x="6235262" y="0"/>
              <a:ext cx="2908738" cy="540000"/>
            </a:xfrm>
            <a:prstGeom prst="triangle">
              <a:avLst>
                <a:gd name="adj" fmla="val 100000"/>
              </a:avLst>
            </a:prstGeom>
            <a:solidFill>
              <a:srgbClr val="F059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9" name="TextBox 18"/>
            <p:cNvSpPr txBox="1"/>
            <p:nvPr/>
          </p:nvSpPr>
          <p:spPr>
            <a:xfrm>
              <a:off x="7637794" y="11466"/>
              <a:ext cx="1506206" cy="276999"/>
            </a:xfrm>
            <a:prstGeom prst="rect">
              <a:avLst/>
            </a:prstGeom>
            <a:noFill/>
          </p:spPr>
          <p:txBody>
            <a:bodyPr wrap="square" rtlCol="0">
              <a:spAutoFit/>
            </a:bodyPr>
            <a:lstStyle/>
            <a:p>
              <a:pPr algn="r"/>
              <a:r>
                <a:rPr lang="en-US" sz="1200" dirty="0">
                  <a:solidFill>
                    <a:srgbClr val="463768"/>
                  </a:solidFill>
                  <a:latin typeface="Museo Sans 100" charset="0"/>
                  <a:ea typeface="Museo Sans 100" charset="0"/>
                  <a:cs typeface="Museo Sans 100" charset="0"/>
                </a:rPr>
                <a:t>@</a:t>
              </a:r>
              <a:r>
                <a:rPr lang="en-US" sz="1200" dirty="0" err="1">
                  <a:solidFill>
                    <a:srgbClr val="463768"/>
                  </a:solidFill>
                  <a:latin typeface="Museo Sans 100" charset="0"/>
                  <a:ea typeface="Museo Sans 100" charset="0"/>
                  <a:cs typeface="Museo Sans 100" charset="0"/>
                </a:rPr>
                <a:t>SheHacksPurple</a:t>
              </a:r>
              <a:endParaRPr lang="en-US" sz="1200" dirty="0">
                <a:solidFill>
                  <a:srgbClr val="463768"/>
                </a:solidFill>
                <a:latin typeface="Museo Sans 100" charset="0"/>
                <a:ea typeface="Museo Sans 100" charset="0"/>
                <a:cs typeface="Museo Sans 100" charset="0"/>
              </a:endParaRPr>
            </a:p>
          </p:txBody>
        </p:sp>
      </p:grpSp>
    </p:spTree>
    <p:extLst>
      <p:ext uri="{BB962C8B-B14F-4D97-AF65-F5344CB8AC3E}">
        <p14:creationId xmlns:p14="http://schemas.microsoft.com/office/powerpoint/2010/main" val="767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46376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23297" y="1108146"/>
            <a:ext cx="10515600" cy="1325563"/>
          </a:xfrm>
        </p:spPr>
        <p:txBody>
          <a:bodyPr>
            <a:normAutofit/>
          </a:bodyPr>
          <a:lstStyle/>
          <a:p>
            <a:r>
              <a:rPr lang="en-US" sz="5400" dirty="0">
                <a:solidFill>
                  <a:schemeClr val="bg2"/>
                </a:solidFill>
                <a:latin typeface="Museo Slab 500" charset="0"/>
                <a:ea typeface="Museo Slab 500" charset="0"/>
                <a:cs typeface="Museo Slab 500" charset="0"/>
              </a:rPr>
              <a:t>Faster Time to Market</a:t>
            </a:r>
          </a:p>
        </p:txBody>
      </p:sp>
      <p:sp>
        <p:nvSpPr>
          <p:cNvPr id="3" name="Content Placeholder 2"/>
          <p:cNvSpPr>
            <a:spLocks noGrp="1"/>
          </p:cNvSpPr>
          <p:nvPr>
            <p:ph idx="1"/>
          </p:nvPr>
        </p:nvSpPr>
        <p:spPr>
          <a:xfrm>
            <a:off x="923297" y="3001855"/>
            <a:ext cx="10515600" cy="4351338"/>
          </a:xfrm>
        </p:spPr>
        <p:txBody>
          <a:bodyPr>
            <a:normAutofit/>
          </a:bodyPr>
          <a:lstStyle/>
          <a:p>
            <a:pPr marL="0" indent="0" algn="ctr">
              <a:buNone/>
            </a:pPr>
            <a:r>
              <a:rPr lang="en-US" sz="6600" dirty="0">
                <a:solidFill>
                  <a:schemeClr val="accent4"/>
                </a:solidFill>
                <a:latin typeface="Museo Slab 300" charset="0"/>
                <a:ea typeface="Museo Slab 300" charset="0"/>
                <a:cs typeface="Museo Slab 300" charset="0"/>
              </a:rPr>
              <a:t>Security doesn’t win if the business doesn’t also win</a:t>
            </a:r>
          </a:p>
        </p:txBody>
      </p:sp>
      <p:grpSp>
        <p:nvGrpSpPr>
          <p:cNvPr id="10" name="Group 9"/>
          <p:cNvGrpSpPr/>
          <p:nvPr/>
        </p:nvGrpSpPr>
        <p:grpSpPr>
          <a:xfrm>
            <a:off x="0" y="6318001"/>
            <a:ext cx="3075155" cy="540000"/>
            <a:chOff x="0" y="6318000"/>
            <a:chExt cx="3075155" cy="540000"/>
          </a:xfrm>
        </p:grpSpPr>
        <p:sp>
          <p:nvSpPr>
            <p:cNvPr id="11" name="Triangle 26"/>
            <p:cNvSpPr>
              <a:spLocks noChangeAspect="1"/>
            </p:cNvSpPr>
            <p:nvPr/>
          </p:nvSpPr>
          <p:spPr>
            <a:xfrm rot="10800000" flipV="1">
              <a:off x="0" y="6318000"/>
              <a:ext cx="3075155" cy="540000"/>
            </a:xfrm>
            <a:prstGeom prst="triangle">
              <a:avLst>
                <a:gd name="adj" fmla="val 100000"/>
              </a:avLst>
            </a:prstGeom>
            <a:solidFill>
              <a:srgbClr val="F059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Footer Placeholder 3"/>
            <p:cNvSpPr txBox="1">
              <a:spLocks/>
            </p:cNvSpPr>
            <p:nvPr/>
          </p:nvSpPr>
          <p:spPr>
            <a:xfrm>
              <a:off x="79321" y="6519761"/>
              <a:ext cx="1313410"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rgbClr val="463768"/>
                  </a:solidFill>
                  <a:latin typeface="Museo Sans 100" charset="0"/>
                  <a:ea typeface="Museo Sans 100" charset="0"/>
                  <a:cs typeface="Museo Sans 100" charset="0"/>
                </a:rPr>
                <a:t>@WeHackPurple</a:t>
              </a:r>
            </a:p>
          </p:txBody>
        </p:sp>
      </p:grpSp>
      <p:grpSp>
        <p:nvGrpSpPr>
          <p:cNvPr id="13" name="Group 12"/>
          <p:cNvGrpSpPr/>
          <p:nvPr/>
        </p:nvGrpSpPr>
        <p:grpSpPr>
          <a:xfrm>
            <a:off x="9283262" y="0"/>
            <a:ext cx="2908738" cy="540000"/>
            <a:chOff x="6235262" y="0"/>
            <a:chExt cx="2908738" cy="540000"/>
          </a:xfrm>
        </p:grpSpPr>
        <p:sp>
          <p:nvSpPr>
            <p:cNvPr id="14" name="Triangle 25"/>
            <p:cNvSpPr/>
            <p:nvPr/>
          </p:nvSpPr>
          <p:spPr>
            <a:xfrm flipV="1">
              <a:off x="6235262" y="0"/>
              <a:ext cx="2908738" cy="540000"/>
            </a:xfrm>
            <a:prstGeom prst="triangle">
              <a:avLst>
                <a:gd name="adj" fmla="val 100000"/>
              </a:avLst>
            </a:prstGeom>
            <a:solidFill>
              <a:srgbClr val="F059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TextBox 14"/>
            <p:cNvSpPr txBox="1"/>
            <p:nvPr/>
          </p:nvSpPr>
          <p:spPr>
            <a:xfrm>
              <a:off x="7637794" y="11466"/>
              <a:ext cx="1506206" cy="276999"/>
            </a:xfrm>
            <a:prstGeom prst="rect">
              <a:avLst/>
            </a:prstGeom>
            <a:noFill/>
          </p:spPr>
          <p:txBody>
            <a:bodyPr wrap="square" rtlCol="0">
              <a:spAutoFit/>
            </a:bodyPr>
            <a:lstStyle/>
            <a:p>
              <a:pPr algn="r"/>
              <a:r>
                <a:rPr lang="en-US" sz="1200" dirty="0">
                  <a:solidFill>
                    <a:srgbClr val="463768"/>
                  </a:solidFill>
                  <a:latin typeface="Museo Sans 100" charset="0"/>
                  <a:ea typeface="Museo Sans 100" charset="0"/>
                  <a:cs typeface="Museo Sans 100" charset="0"/>
                </a:rPr>
                <a:t>@</a:t>
              </a:r>
              <a:r>
                <a:rPr lang="en-US" sz="1200" dirty="0" err="1">
                  <a:solidFill>
                    <a:srgbClr val="463768"/>
                  </a:solidFill>
                  <a:latin typeface="Museo Sans 100" charset="0"/>
                  <a:ea typeface="Museo Sans 100" charset="0"/>
                  <a:cs typeface="Museo Sans 100" charset="0"/>
                </a:rPr>
                <a:t>SheHacksPurple</a:t>
              </a:r>
              <a:endParaRPr lang="en-US" sz="1200" dirty="0">
                <a:solidFill>
                  <a:srgbClr val="463768"/>
                </a:solidFill>
                <a:latin typeface="Museo Sans 100" charset="0"/>
                <a:ea typeface="Museo Sans 100" charset="0"/>
                <a:cs typeface="Museo Sans 100" charset="0"/>
              </a:endParaRPr>
            </a:p>
          </p:txBody>
        </p:sp>
      </p:grpSp>
    </p:spTree>
    <p:extLst>
      <p:ext uri="{BB962C8B-B14F-4D97-AF65-F5344CB8AC3E}">
        <p14:creationId xmlns:p14="http://schemas.microsoft.com/office/powerpoint/2010/main" val="1067549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00619"/>
            <a:ext cx="10515600" cy="1325563"/>
          </a:xfrm>
        </p:spPr>
        <p:txBody>
          <a:bodyPr/>
          <a:lstStyle/>
          <a:p>
            <a:pPr algn="ctr"/>
            <a:r>
              <a:rPr lang="en-US" sz="8000" dirty="0">
                <a:solidFill>
                  <a:schemeClr val="bg2"/>
                </a:solidFill>
                <a:latin typeface="Museo Slab 500" charset="0"/>
                <a:ea typeface="Museo Slab 500" charset="0"/>
                <a:cs typeface="Museo Slab 500" charset="0"/>
              </a:rPr>
              <a:t>DevOps</a:t>
            </a:r>
            <a:endParaRPr lang="en-US" dirty="0">
              <a:solidFill>
                <a:schemeClr val="bg2"/>
              </a:solidFill>
              <a:latin typeface="Museo Slab 500" charset="0"/>
              <a:ea typeface="Museo Slab 500" charset="0"/>
              <a:cs typeface="Museo Slab 500" charset="0"/>
            </a:endParaRPr>
          </a:p>
        </p:txBody>
      </p:sp>
      <p:grpSp>
        <p:nvGrpSpPr>
          <p:cNvPr id="28" name="Group 27"/>
          <p:cNvGrpSpPr/>
          <p:nvPr/>
        </p:nvGrpSpPr>
        <p:grpSpPr>
          <a:xfrm>
            <a:off x="0" y="6318001"/>
            <a:ext cx="3075155" cy="540000"/>
            <a:chOff x="0" y="6318000"/>
            <a:chExt cx="3075155" cy="540000"/>
          </a:xfrm>
        </p:grpSpPr>
        <p:sp>
          <p:nvSpPr>
            <p:cNvPr id="27" name="Triangle 26"/>
            <p:cNvSpPr>
              <a:spLocks noChangeAspect="1"/>
            </p:cNvSpPr>
            <p:nvPr/>
          </p:nvSpPr>
          <p:spPr>
            <a:xfrm rot="10800000" flipV="1">
              <a:off x="0" y="6318000"/>
              <a:ext cx="3075155" cy="540000"/>
            </a:xfrm>
            <a:prstGeom prst="triangle">
              <a:avLst>
                <a:gd name="adj" fmla="val 100000"/>
              </a:avLst>
            </a:prstGeom>
            <a:solidFill>
              <a:srgbClr val="F059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1" name="Footer Placeholder 3"/>
            <p:cNvSpPr txBox="1">
              <a:spLocks/>
            </p:cNvSpPr>
            <p:nvPr/>
          </p:nvSpPr>
          <p:spPr>
            <a:xfrm>
              <a:off x="79321" y="6519761"/>
              <a:ext cx="1313410"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rgbClr val="463768"/>
                  </a:solidFill>
                  <a:latin typeface="Museo Sans 100" charset="0"/>
                  <a:ea typeface="Museo Sans 100" charset="0"/>
                  <a:cs typeface="Museo Sans 100" charset="0"/>
                </a:rPr>
                <a:t>@WeHackPurple</a:t>
              </a:r>
            </a:p>
          </p:txBody>
        </p:sp>
      </p:grpSp>
      <p:grpSp>
        <p:nvGrpSpPr>
          <p:cNvPr id="29" name="Group 28"/>
          <p:cNvGrpSpPr/>
          <p:nvPr/>
        </p:nvGrpSpPr>
        <p:grpSpPr>
          <a:xfrm>
            <a:off x="9283262" y="0"/>
            <a:ext cx="2908738" cy="540000"/>
            <a:chOff x="6235262" y="0"/>
            <a:chExt cx="2908738" cy="540000"/>
          </a:xfrm>
        </p:grpSpPr>
        <p:sp>
          <p:nvSpPr>
            <p:cNvPr id="26" name="Triangle 25"/>
            <p:cNvSpPr/>
            <p:nvPr/>
          </p:nvSpPr>
          <p:spPr>
            <a:xfrm flipV="1">
              <a:off x="6235262" y="0"/>
              <a:ext cx="2908738" cy="540000"/>
            </a:xfrm>
            <a:prstGeom prst="triangle">
              <a:avLst>
                <a:gd name="adj" fmla="val 100000"/>
              </a:avLst>
            </a:prstGeom>
            <a:solidFill>
              <a:srgbClr val="F059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TextBox 21"/>
            <p:cNvSpPr txBox="1"/>
            <p:nvPr/>
          </p:nvSpPr>
          <p:spPr>
            <a:xfrm>
              <a:off x="7637794" y="11466"/>
              <a:ext cx="1506206" cy="276999"/>
            </a:xfrm>
            <a:prstGeom prst="rect">
              <a:avLst/>
            </a:prstGeom>
            <a:noFill/>
          </p:spPr>
          <p:txBody>
            <a:bodyPr wrap="square" rtlCol="0">
              <a:spAutoFit/>
            </a:bodyPr>
            <a:lstStyle/>
            <a:p>
              <a:pPr algn="r"/>
              <a:r>
                <a:rPr lang="en-US" sz="1200" dirty="0">
                  <a:solidFill>
                    <a:srgbClr val="463768"/>
                  </a:solidFill>
                  <a:latin typeface="Museo Sans 100" charset="0"/>
                  <a:ea typeface="Museo Sans 100" charset="0"/>
                  <a:cs typeface="Museo Sans 100" charset="0"/>
                </a:rPr>
                <a:t>@</a:t>
              </a:r>
              <a:r>
                <a:rPr lang="en-US" sz="1200" dirty="0" err="1">
                  <a:solidFill>
                    <a:srgbClr val="463768"/>
                  </a:solidFill>
                  <a:latin typeface="Museo Sans 100" charset="0"/>
                  <a:ea typeface="Museo Sans 100" charset="0"/>
                  <a:cs typeface="Museo Sans 100" charset="0"/>
                </a:rPr>
                <a:t>SheHacksPurple</a:t>
              </a:r>
              <a:endParaRPr lang="en-US" sz="1200" dirty="0">
                <a:solidFill>
                  <a:srgbClr val="463768"/>
                </a:solidFill>
                <a:latin typeface="Museo Sans 100" charset="0"/>
                <a:ea typeface="Museo Sans 100" charset="0"/>
                <a:cs typeface="Museo Sans 100" charset="0"/>
              </a:endParaRPr>
            </a:p>
          </p:txBody>
        </p:sp>
      </p:grpSp>
      <p:sp>
        <p:nvSpPr>
          <p:cNvPr id="10" name="Content Placeholder 2"/>
          <p:cNvSpPr>
            <a:spLocks noGrp="1"/>
          </p:cNvSpPr>
          <p:nvPr>
            <p:ph idx="1"/>
          </p:nvPr>
        </p:nvSpPr>
        <p:spPr>
          <a:xfrm>
            <a:off x="923297" y="3580284"/>
            <a:ext cx="10515600" cy="4351338"/>
          </a:xfrm>
        </p:spPr>
        <p:txBody>
          <a:bodyPr>
            <a:normAutofit/>
          </a:bodyPr>
          <a:lstStyle/>
          <a:p>
            <a:pPr marL="0" indent="0" algn="ctr">
              <a:buNone/>
            </a:pPr>
            <a:r>
              <a:rPr lang="en-US" sz="7200" dirty="0">
                <a:solidFill>
                  <a:schemeClr val="accent4"/>
                </a:solidFill>
                <a:latin typeface="Museo Slab 300" charset="0"/>
                <a:ea typeface="Museo Slab 300" charset="0"/>
                <a:cs typeface="Museo Slab 300" charset="0"/>
              </a:rPr>
              <a:t>The Three Ways</a:t>
            </a:r>
          </a:p>
        </p:txBody>
      </p:sp>
    </p:spTree>
    <p:extLst>
      <p:ext uri="{BB962C8B-B14F-4D97-AF65-F5344CB8AC3E}">
        <p14:creationId xmlns:p14="http://schemas.microsoft.com/office/powerpoint/2010/main" val="64102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032" y="288465"/>
            <a:ext cx="11820524" cy="1213087"/>
          </a:xfrm>
        </p:spPr>
        <p:txBody>
          <a:bodyPr/>
          <a:lstStyle/>
          <a:p>
            <a:r>
              <a:rPr lang="en-US" dirty="0">
                <a:solidFill>
                  <a:schemeClr val="bg2"/>
                </a:solidFill>
                <a:latin typeface="Museo Slab 500" charset="0"/>
                <a:ea typeface="Museo Slab 500" charset="0"/>
                <a:cs typeface="Museo Slab 500" charset="0"/>
              </a:rPr>
              <a:t>Emphasize the efficiency of the entire system</a:t>
            </a:r>
          </a:p>
        </p:txBody>
      </p:sp>
      <p:grpSp>
        <p:nvGrpSpPr>
          <p:cNvPr id="28" name="Group 27"/>
          <p:cNvGrpSpPr/>
          <p:nvPr/>
        </p:nvGrpSpPr>
        <p:grpSpPr>
          <a:xfrm>
            <a:off x="0" y="6318001"/>
            <a:ext cx="3075155" cy="540000"/>
            <a:chOff x="0" y="6318000"/>
            <a:chExt cx="3075155" cy="540000"/>
          </a:xfrm>
        </p:grpSpPr>
        <p:sp>
          <p:nvSpPr>
            <p:cNvPr id="27" name="Triangle 26"/>
            <p:cNvSpPr>
              <a:spLocks noChangeAspect="1"/>
            </p:cNvSpPr>
            <p:nvPr/>
          </p:nvSpPr>
          <p:spPr>
            <a:xfrm rot="10800000" flipV="1">
              <a:off x="0" y="6318000"/>
              <a:ext cx="3075155" cy="540000"/>
            </a:xfrm>
            <a:prstGeom prst="triangle">
              <a:avLst>
                <a:gd name="adj" fmla="val 100000"/>
              </a:avLst>
            </a:prstGeom>
            <a:solidFill>
              <a:srgbClr val="F059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1" name="Footer Placeholder 3"/>
            <p:cNvSpPr txBox="1">
              <a:spLocks/>
            </p:cNvSpPr>
            <p:nvPr/>
          </p:nvSpPr>
          <p:spPr>
            <a:xfrm>
              <a:off x="79321" y="6519761"/>
              <a:ext cx="1313410"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rgbClr val="463768"/>
                  </a:solidFill>
                  <a:latin typeface="Museo Sans 100" charset="0"/>
                  <a:ea typeface="Museo Sans 100" charset="0"/>
                  <a:cs typeface="Museo Sans 100" charset="0"/>
                </a:rPr>
                <a:t>@WeHackPurple</a:t>
              </a:r>
            </a:p>
          </p:txBody>
        </p:sp>
      </p:grpSp>
      <p:grpSp>
        <p:nvGrpSpPr>
          <p:cNvPr id="29" name="Group 28"/>
          <p:cNvGrpSpPr/>
          <p:nvPr/>
        </p:nvGrpSpPr>
        <p:grpSpPr>
          <a:xfrm>
            <a:off x="9283262" y="0"/>
            <a:ext cx="2908738" cy="540000"/>
            <a:chOff x="6235262" y="0"/>
            <a:chExt cx="2908738" cy="540000"/>
          </a:xfrm>
        </p:grpSpPr>
        <p:sp>
          <p:nvSpPr>
            <p:cNvPr id="26" name="Triangle 25"/>
            <p:cNvSpPr/>
            <p:nvPr/>
          </p:nvSpPr>
          <p:spPr>
            <a:xfrm flipV="1">
              <a:off x="6235262" y="0"/>
              <a:ext cx="2908738" cy="540000"/>
            </a:xfrm>
            <a:prstGeom prst="triangle">
              <a:avLst>
                <a:gd name="adj" fmla="val 100000"/>
              </a:avLst>
            </a:prstGeom>
            <a:solidFill>
              <a:srgbClr val="F059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TextBox 21"/>
            <p:cNvSpPr txBox="1"/>
            <p:nvPr/>
          </p:nvSpPr>
          <p:spPr>
            <a:xfrm>
              <a:off x="7637794" y="11466"/>
              <a:ext cx="1506206" cy="276999"/>
            </a:xfrm>
            <a:prstGeom prst="rect">
              <a:avLst/>
            </a:prstGeom>
            <a:noFill/>
          </p:spPr>
          <p:txBody>
            <a:bodyPr wrap="square" rtlCol="0">
              <a:spAutoFit/>
            </a:bodyPr>
            <a:lstStyle/>
            <a:p>
              <a:pPr algn="r"/>
              <a:r>
                <a:rPr lang="en-US" sz="1200" dirty="0">
                  <a:solidFill>
                    <a:srgbClr val="463768"/>
                  </a:solidFill>
                  <a:latin typeface="Museo Sans 100" charset="0"/>
                  <a:ea typeface="Museo Sans 100" charset="0"/>
                  <a:cs typeface="Museo Sans 100" charset="0"/>
                </a:rPr>
                <a:t>@</a:t>
              </a:r>
              <a:r>
                <a:rPr lang="en-US" sz="1200" dirty="0" err="1">
                  <a:solidFill>
                    <a:srgbClr val="463768"/>
                  </a:solidFill>
                  <a:latin typeface="Museo Sans 100" charset="0"/>
                  <a:ea typeface="Museo Sans 100" charset="0"/>
                  <a:cs typeface="Museo Sans 100" charset="0"/>
                </a:rPr>
                <a:t>SheHacksPurple</a:t>
              </a:r>
              <a:endParaRPr lang="en-US" sz="1200" dirty="0">
                <a:solidFill>
                  <a:srgbClr val="463768"/>
                </a:solidFill>
                <a:latin typeface="Museo Sans 100" charset="0"/>
                <a:ea typeface="Museo Sans 100" charset="0"/>
                <a:cs typeface="Museo Sans 100" charset="0"/>
              </a:endParaRPr>
            </a:p>
          </p:txBody>
        </p:sp>
      </p:grpSp>
      <p:graphicFrame>
        <p:nvGraphicFramePr>
          <p:cNvPr id="12" name="Content Placeholder 5">
            <a:extLst>
              <a:ext uri="{FF2B5EF4-FFF2-40B4-BE49-F238E27FC236}">
                <a16:creationId xmlns:a16="http://schemas.microsoft.com/office/drawing/2014/main" id="{1F4300E7-470B-D543-A137-4A875A73B24F}"/>
              </a:ext>
            </a:extLst>
          </p:cNvPr>
          <p:cNvGraphicFramePr>
            <a:graphicFrameLocks/>
          </p:cNvGraphicFramePr>
          <p:nvPr>
            <p:extLst>
              <p:ext uri="{D42A27DB-BD31-4B8C-83A1-F6EECF244321}">
                <p14:modId xmlns:p14="http://schemas.microsoft.com/office/powerpoint/2010/main" val="2033621174"/>
              </p:ext>
            </p:extLst>
          </p:nvPr>
        </p:nvGraphicFramePr>
        <p:xfrm>
          <a:off x="926423" y="3174714"/>
          <a:ext cx="10339154" cy="30788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Left Arrow 12">
            <a:extLst>
              <a:ext uri="{FF2B5EF4-FFF2-40B4-BE49-F238E27FC236}">
                <a16:creationId xmlns:a16="http://schemas.microsoft.com/office/drawing/2014/main" id="{02469D66-AF8F-BE49-937C-BEBECEAE8597}"/>
              </a:ext>
            </a:extLst>
          </p:cNvPr>
          <p:cNvSpPr/>
          <p:nvPr/>
        </p:nvSpPr>
        <p:spPr>
          <a:xfrm rot="10800000">
            <a:off x="1638283" y="3065885"/>
            <a:ext cx="1339877" cy="996168"/>
          </a:xfrm>
          <a:prstGeom prst="leftArrow">
            <a:avLst/>
          </a:prstGeom>
          <a:solidFill>
            <a:srgbClr val="2C1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Left Arrow 13">
            <a:extLst>
              <a:ext uri="{FF2B5EF4-FFF2-40B4-BE49-F238E27FC236}">
                <a16:creationId xmlns:a16="http://schemas.microsoft.com/office/drawing/2014/main" id="{9CDB9B87-79A4-3740-923A-4D78C2CF2C59}"/>
              </a:ext>
            </a:extLst>
          </p:cNvPr>
          <p:cNvSpPr/>
          <p:nvPr/>
        </p:nvSpPr>
        <p:spPr>
          <a:xfrm rot="12825315">
            <a:off x="8732115" y="3044057"/>
            <a:ext cx="1102292" cy="1039824"/>
          </a:xfrm>
          <a:prstGeom prst="leftArrow">
            <a:avLst/>
          </a:prstGeom>
          <a:solidFill>
            <a:srgbClr val="E53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Left Arrow 14">
            <a:extLst>
              <a:ext uri="{FF2B5EF4-FFF2-40B4-BE49-F238E27FC236}">
                <a16:creationId xmlns:a16="http://schemas.microsoft.com/office/drawing/2014/main" id="{E03EE710-DAC7-5E43-A837-9A0004FD42C8}"/>
              </a:ext>
            </a:extLst>
          </p:cNvPr>
          <p:cNvSpPr/>
          <p:nvPr/>
        </p:nvSpPr>
        <p:spPr>
          <a:xfrm rot="10800000">
            <a:off x="3386949" y="3065885"/>
            <a:ext cx="1339877" cy="996168"/>
          </a:xfrm>
          <a:prstGeom prst="leftArrow">
            <a:avLst/>
          </a:prstGeom>
          <a:solidFill>
            <a:srgbClr val="4536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Left Arrow 15">
            <a:extLst>
              <a:ext uri="{FF2B5EF4-FFF2-40B4-BE49-F238E27FC236}">
                <a16:creationId xmlns:a16="http://schemas.microsoft.com/office/drawing/2014/main" id="{3C6D3EAE-2330-7A4C-B5F0-A0F49B9DFD74}"/>
              </a:ext>
            </a:extLst>
          </p:cNvPr>
          <p:cNvSpPr/>
          <p:nvPr/>
        </p:nvSpPr>
        <p:spPr>
          <a:xfrm rot="10800000">
            <a:off x="5136717" y="3110319"/>
            <a:ext cx="1339877" cy="996168"/>
          </a:xfrm>
          <a:prstGeom prst="leftArrow">
            <a:avLst/>
          </a:prstGeom>
          <a:solidFill>
            <a:srgbClr val="615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Left Arrow 16">
            <a:extLst>
              <a:ext uri="{FF2B5EF4-FFF2-40B4-BE49-F238E27FC236}">
                <a16:creationId xmlns:a16="http://schemas.microsoft.com/office/drawing/2014/main" id="{9EC253F9-D648-2541-B312-721ACFB2F2D0}"/>
              </a:ext>
            </a:extLst>
          </p:cNvPr>
          <p:cNvSpPr/>
          <p:nvPr/>
        </p:nvSpPr>
        <p:spPr>
          <a:xfrm rot="10800000">
            <a:off x="7003324" y="3110319"/>
            <a:ext cx="1339877" cy="996168"/>
          </a:xfrm>
          <a:prstGeom prst="leftArrow">
            <a:avLst/>
          </a:prstGeom>
          <a:solidFill>
            <a:srgbClr val="925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8" name="Content Placeholder 2"/>
          <p:cNvSpPr>
            <a:spLocks noGrp="1"/>
          </p:cNvSpPr>
          <p:nvPr>
            <p:ph idx="1"/>
          </p:nvPr>
        </p:nvSpPr>
        <p:spPr>
          <a:xfrm>
            <a:off x="2781547" y="2093014"/>
            <a:ext cx="6628906" cy="1330617"/>
          </a:xfrm>
        </p:spPr>
        <p:txBody>
          <a:bodyPr>
            <a:normAutofit fontScale="92500"/>
          </a:bodyPr>
          <a:lstStyle/>
          <a:p>
            <a:pPr marL="0" indent="0" algn="ctr">
              <a:buNone/>
            </a:pPr>
            <a:r>
              <a:rPr lang="en-US" sz="6000" dirty="0">
                <a:solidFill>
                  <a:schemeClr val="accent4"/>
                </a:solidFill>
                <a:latin typeface="Museo Slab 300" charset="0"/>
                <a:ea typeface="Museo Slab 300" charset="0"/>
                <a:cs typeface="Museo Slab 300" charset="0"/>
              </a:rPr>
              <a:t>Left </a:t>
            </a:r>
            <a:r>
              <a:rPr lang="en-US" sz="6000" dirty="0">
                <a:solidFill>
                  <a:schemeClr val="accent4"/>
                </a:solidFill>
              </a:rPr>
              <a:t>→</a:t>
            </a:r>
            <a:r>
              <a:rPr lang="en-US" sz="6000" dirty="0">
                <a:solidFill>
                  <a:schemeClr val="accent4"/>
                </a:solidFill>
                <a:latin typeface="Museo Slab 300" charset="0"/>
                <a:ea typeface="Museo Slab 300" charset="0"/>
                <a:cs typeface="Museo Slab 300" charset="0"/>
              </a:rPr>
              <a:t> Right = Speed</a:t>
            </a:r>
          </a:p>
        </p:txBody>
      </p:sp>
    </p:spTree>
    <p:extLst>
      <p:ext uri="{BB962C8B-B14F-4D97-AF65-F5344CB8AC3E}">
        <p14:creationId xmlns:p14="http://schemas.microsoft.com/office/powerpoint/2010/main" val="2111974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P spid="13" grpId="0" animBg="1"/>
      <p:bldP spid="14" grpId="0" animBg="1"/>
      <p:bldP spid="15" grpId="0" animBg="1"/>
      <p:bldP spid="16" grpId="0" animBg="1"/>
      <p:bldP spid="1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a:extLst>
              <a:ext uri="{FF2B5EF4-FFF2-40B4-BE49-F238E27FC236}">
                <a16:creationId xmlns:a16="http://schemas.microsoft.com/office/drawing/2014/main" id="{E90D14C6-0F0A-8346-90BC-07E71F23477F}"/>
              </a:ext>
            </a:extLst>
          </p:cNvPr>
          <p:cNvSpPr>
            <a:spLocks noGrp="1"/>
          </p:cNvSpPr>
          <p:nvPr>
            <p:ph type="title"/>
          </p:nvPr>
        </p:nvSpPr>
        <p:spPr>
          <a:xfrm>
            <a:off x="1725060" y="167314"/>
            <a:ext cx="8741880" cy="899665"/>
          </a:xfrm>
        </p:spPr>
        <p:txBody>
          <a:bodyPr/>
          <a:lstStyle/>
          <a:p>
            <a:r>
              <a:rPr lang="en-US" dirty="0">
                <a:solidFill>
                  <a:schemeClr val="bg2"/>
                </a:solidFill>
              </a:rPr>
              <a:t>What does this mean for Security? </a:t>
            </a:r>
          </a:p>
        </p:txBody>
      </p:sp>
      <p:sp>
        <p:nvSpPr>
          <p:cNvPr id="6" name="Text Placeholder 5">
            <a:extLst>
              <a:ext uri="{FF2B5EF4-FFF2-40B4-BE49-F238E27FC236}">
                <a16:creationId xmlns:a16="http://schemas.microsoft.com/office/drawing/2014/main" id="{002A9CCB-5D27-DD4E-8711-99CE7832FD50}"/>
              </a:ext>
            </a:extLst>
          </p:cNvPr>
          <p:cNvSpPr txBox="1">
            <a:spLocks/>
          </p:cNvSpPr>
          <p:nvPr/>
        </p:nvSpPr>
        <p:spPr>
          <a:xfrm>
            <a:off x="1802968" y="1067528"/>
            <a:ext cx="8636432" cy="4475071"/>
          </a:xfrm>
        </p:spPr>
        <p:txBody>
          <a:bodyPr/>
          <a:lstStyle>
            <a:defPPr>
              <a:defRPr lang="en-US"/>
            </a:defPPr>
            <a:lvl1pPr marL="0" algn="l" defTabSz="768113" rtl="0" eaLnBrk="1" latinLnBrk="0" hangingPunct="1">
              <a:defRPr sz="1482" kern="1200">
                <a:solidFill>
                  <a:schemeClr val="tx1"/>
                </a:solidFill>
                <a:latin typeface="+mn-lt"/>
                <a:ea typeface="+mn-ea"/>
                <a:cs typeface="+mn-cs"/>
              </a:defRPr>
            </a:lvl1pPr>
            <a:lvl2pPr marL="384057" algn="l" defTabSz="768113" rtl="0" eaLnBrk="1" latinLnBrk="0" hangingPunct="1">
              <a:defRPr sz="1482" kern="1200">
                <a:solidFill>
                  <a:schemeClr val="tx1"/>
                </a:solidFill>
                <a:latin typeface="+mn-lt"/>
                <a:ea typeface="+mn-ea"/>
                <a:cs typeface="+mn-cs"/>
              </a:defRPr>
            </a:lvl2pPr>
            <a:lvl3pPr marL="768113" algn="l" defTabSz="768113" rtl="0" eaLnBrk="1" latinLnBrk="0" hangingPunct="1">
              <a:defRPr sz="1482" kern="1200">
                <a:solidFill>
                  <a:schemeClr val="tx1"/>
                </a:solidFill>
                <a:latin typeface="+mn-lt"/>
                <a:ea typeface="+mn-ea"/>
                <a:cs typeface="+mn-cs"/>
              </a:defRPr>
            </a:lvl3pPr>
            <a:lvl4pPr marL="1152170" algn="l" defTabSz="768113" rtl="0" eaLnBrk="1" latinLnBrk="0" hangingPunct="1">
              <a:defRPr sz="1482" kern="1200">
                <a:solidFill>
                  <a:schemeClr val="tx1"/>
                </a:solidFill>
                <a:latin typeface="+mn-lt"/>
                <a:ea typeface="+mn-ea"/>
                <a:cs typeface="+mn-cs"/>
              </a:defRPr>
            </a:lvl4pPr>
            <a:lvl5pPr marL="1536226" algn="l" defTabSz="768113" rtl="0" eaLnBrk="1" latinLnBrk="0" hangingPunct="1">
              <a:defRPr sz="1482" kern="1200">
                <a:solidFill>
                  <a:schemeClr val="tx1"/>
                </a:solidFill>
                <a:latin typeface="+mn-lt"/>
                <a:ea typeface="+mn-ea"/>
                <a:cs typeface="+mn-cs"/>
              </a:defRPr>
            </a:lvl5pPr>
            <a:lvl6pPr marL="1920283" algn="l" defTabSz="768113" rtl="0" eaLnBrk="1" latinLnBrk="0" hangingPunct="1">
              <a:defRPr sz="1482" kern="1200">
                <a:solidFill>
                  <a:schemeClr val="tx1"/>
                </a:solidFill>
                <a:latin typeface="+mn-lt"/>
                <a:ea typeface="+mn-ea"/>
                <a:cs typeface="+mn-cs"/>
              </a:defRPr>
            </a:lvl6pPr>
            <a:lvl7pPr marL="2304339" algn="l" defTabSz="768113" rtl="0" eaLnBrk="1" latinLnBrk="0" hangingPunct="1">
              <a:defRPr sz="1482" kern="1200">
                <a:solidFill>
                  <a:schemeClr val="tx1"/>
                </a:solidFill>
                <a:latin typeface="+mn-lt"/>
                <a:ea typeface="+mn-ea"/>
                <a:cs typeface="+mn-cs"/>
              </a:defRPr>
            </a:lvl7pPr>
            <a:lvl8pPr marL="2688396" algn="l" defTabSz="768113" rtl="0" eaLnBrk="1" latinLnBrk="0" hangingPunct="1">
              <a:defRPr sz="1482" kern="1200">
                <a:solidFill>
                  <a:schemeClr val="tx1"/>
                </a:solidFill>
                <a:latin typeface="+mn-lt"/>
                <a:ea typeface="+mn-ea"/>
                <a:cs typeface="+mn-cs"/>
              </a:defRPr>
            </a:lvl8pPr>
            <a:lvl9pPr marL="3072453" algn="l" defTabSz="768113" rtl="0" eaLnBrk="1" latinLnBrk="0" hangingPunct="1">
              <a:defRPr sz="1482" kern="1200">
                <a:solidFill>
                  <a:schemeClr val="tx1"/>
                </a:solidFill>
                <a:latin typeface="+mn-lt"/>
                <a:ea typeface="+mn-ea"/>
                <a:cs typeface="+mn-cs"/>
              </a:defRPr>
            </a:lvl9pPr>
          </a:lstStyle>
          <a:p>
            <a:endParaRPr lang="en-US" sz="2800" dirty="0"/>
          </a:p>
        </p:txBody>
      </p:sp>
      <p:pic>
        <p:nvPicPr>
          <p:cNvPr id="10" name="Picture 9">
            <a:extLst>
              <a:ext uri="{FF2B5EF4-FFF2-40B4-BE49-F238E27FC236}">
                <a16:creationId xmlns:a16="http://schemas.microsoft.com/office/drawing/2014/main" id="{8D7A18E3-0439-F540-8AAF-E5D3F41852ED}"/>
              </a:ext>
            </a:extLst>
          </p:cNvPr>
          <p:cNvPicPr>
            <a:picLocks noChangeAspect="1"/>
          </p:cNvPicPr>
          <p:nvPr/>
        </p:nvPicPr>
        <p:blipFill>
          <a:blip r:embed="rId3"/>
          <a:stretch>
            <a:fillRect/>
          </a:stretch>
        </p:blipFill>
        <p:spPr>
          <a:xfrm>
            <a:off x="1956390" y="978340"/>
            <a:ext cx="8279219" cy="5536728"/>
          </a:xfrm>
          <a:prstGeom prst="rect">
            <a:avLst/>
          </a:prstGeom>
        </p:spPr>
      </p:pic>
      <p:sp>
        <p:nvSpPr>
          <p:cNvPr id="12" name="Content Placeholder 2">
            <a:extLst>
              <a:ext uri="{FF2B5EF4-FFF2-40B4-BE49-F238E27FC236}">
                <a16:creationId xmlns:a16="http://schemas.microsoft.com/office/drawing/2014/main" id="{05EFE04C-9735-3F45-8C9C-718553DAB9D4}"/>
              </a:ext>
            </a:extLst>
          </p:cNvPr>
          <p:cNvSpPr txBox="1">
            <a:spLocks/>
          </p:cNvSpPr>
          <p:nvPr/>
        </p:nvSpPr>
        <p:spPr>
          <a:xfrm>
            <a:off x="0" y="6515068"/>
            <a:ext cx="7412868" cy="3394472"/>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solidFill>
                  <a:schemeClr val="bg2"/>
                </a:solidFill>
              </a:rPr>
              <a:t>Photo: #</a:t>
            </a:r>
            <a:r>
              <a:rPr lang="en-US" sz="1600" dirty="0" err="1">
                <a:solidFill>
                  <a:schemeClr val="bg2"/>
                </a:solidFill>
              </a:rPr>
              <a:t>WOCTechChat</a:t>
            </a:r>
            <a:endParaRPr lang="en-US" sz="1600" dirty="0">
              <a:solidFill>
                <a:schemeClr val="bg2"/>
              </a:solidFill>
            </a:endParaRPr>
          </a:p>
        </p:txBody>
      </p:sp>
      <p:sp>
        <p:nvSpPr>
          <p:cNvPr id="7" name="TextBox 6">
            <a:extLst>
              <a:ext uri="{FF2B5EF4-FFF2-40B4-BE49-F238E27FC236}">
                <a16:creationId xmlns:a16="http://schemas.microsoft.com/office/drawing/2014/main" id="{C29CA014-0EA7-BD47-9F16-B62893FED400}"/>
              </a:ext>
            </a:extLst>
          </p:cNvPr>
          <p:cNvSpPr txBox="1"/>
          <p:nvPr/>
        </p:nvSpPr>
        <p:spPr>
          <a:xfrm>
            <a:off x="10572751" y="6564260"/>
            <a:ext cx="1562100" cy="276999"/>
          </a:xfrm>
          <a:prstGeom prst="rect">
            <a:avLst/>
          </a:prstGeom>
          <a:noFill/>
        </p:spPr>
        <p:txBody>
          <a:bodyPr wrap="square" rtlCol="0">
            <a:spAutoFit/>
          </a:bodyPr>
          <a:lstStyle/>
          <a:p>
            <a:pPr algn="r"/>
            <a:r>
              <a:rPr lang="en-US" sz="1200" dirty="0">
                <a:solidFill>
                  <a:schemeClr val="accent4"/>
                </a:solidFill>
                <a:latin typeface="Museo Sans 100" charset="0"/>
                <a:ea typeface="Museo Sans 100" charset="0"/>
                <a:cs typeface="Museo Sans 100" charset="0"/>
              </a:rPr>
              <a:t>@</a:t>
            </a:r>
            <a:r>
              <a:rPr lang="en-US" sz="1200" dirty="0" err="1">
                <a:solidFill>
                  <a:schemeClr val="accent4"/>
                </a:solidFill>
                <a:latin typeface="Museo Sans 100" charset="0"/>
                <a:ea typeface="Museo Sans 100" charset="0"/>
                <a:cs typeface="Museo Sans 100" charset="0"/>
              </a:rPr>
              <a:t>SheHacksPurple</a:t>
            </a:r>
            <a:endParaRPr lang="en-US" sz="1200" dirty="0">
              <a:solidFill>
                <a:schemeClr val="accent4"/>
              </a:solidFill>
              <a:latin typeface="Museo Sans 100" charset="0"/>
              <a:ea typeface="Museo Sans 100" charset="0"/>
              <a:cs typeface="Museo Sans 100" charset="0"/>
            </a:endParaRPr>
          </a:p>
        </p:txBody>
      </p:sp>
    </p:spTree>
    <p:extLst>
      <p:ext uri="{BB962C8B-B14F-4D97-AF65-F5344CB8AC3E}">
        <p14:creationId xmlns:p14="http://schemas.microsoft.com/office/powerpoint/2010/main" val="488889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a:extLst>
              <a:ext uri="{FF2B5EF4-FFF2-40B4-BE49-F238E27FC236}">
                <a16:creationId xmlns:a16="http://schemas.microsoft.com/office/drawing/2014/main" id="{E90D14C6-0F0A-8346-90BC-07E71F23477F}"/>
              </a:ext>
            </a:extLst>
          </p:cNvPr>
          <p:cNvSpPr>
            <a:spLocks noGrp="1"/>
          </p:cNvSpPr>
          <p:nvPr>
            <p:ph type="title"/>
          </p:nvPr>
        </p:nvSpPr>
        <p:spPr>
          <a:xfrm>
            <a:off x="1540824" y="289512"/>
            <a:ext cx="9127177" cy="899665"/>
          </a:xfrm>
        </p:spPr>
        <p:txBody>
          <a:bodyPr/>
          <a:lstStyle/>
          <a:p>
            <a:r>
              <a:rPr lang="en-US" sz="4600" dirty="0">
                <a:solidFill>
                  <a:schemeClr val="bg2"/>
                </a:solidFill>
              </a:rPr>
              <a:t>What does this mean for dev &amp; ops?</a:t>
            </a:r>
          </a:p>
        </p:txBody>
      </p:sp>
      <p:pic>
        <p:nvPicPr>
          <p:cNvPr id="7" name="Picture 6">
            <a:extLst>
              <a:ext uri="{FF2B5EF4-FFF2-40B4-BE49-F238E27FC236}">
                <a16:creationId xmlns:a16="http://schemas.microsoft.com/office/drawing/2014/main" id="{1284C4CA-8041-154D-A0DA-6234BA66CE8F}"/>
              </a:ext>
            </a:extLst>
          </p:cNvPr>
          <p:cNvPicPr>
            <a:picLocks noChangeAspect="1"/>
          </p:cNvPicPr>
          <p:nvPr/>
        </p:nvPicPr>
        <p:blipFill>
          <a:blip r:embed="rId3"/>
          <a:stretch>
            <a:fillRect/>
          </a:stretch>
        </p:blipFill>
        <p:spPr>
          <a:xfrm>
            <a:off x="2322925" y="1371600"/>
            <a:ext cx="7583076" cy="5071182"/>
          </a:xfrm>
          <a:prstGeom prst="rect">
            <a:avLst/>
          </a:prstGeom>
        </p:spPr>
      </p:pic>
      <p:sp>
        <p:nvSpPr>
          <p:cNvPr id="8" name="Content Placeholder 2">
            <a:extLst>
              <a:ext uri="{FF2B5EF4-FFF2-40B4-BE49-F238E27FC236}">
                <a16:creationId xmlns:a16="http://schemas.microsoft.com/office/drawing/2014/main" id="{6D3C2CC1-A470-944A-B5DF-B06E439FF9C5}"/>
              </a:ext>
            </a:extLst>
          </p:cNvPr>
          <p:cNvSpPr txBox="1">
            <a:spLocks/>
          </p:cNvSpPr>
          <p:nvPr/>
        </p:nvSpPr>
        <p:spPr>
          <a:xfrm>
            <a:off x="0" y="6461614"/>
            <a:ext cx="7412868" cy="3394472"/>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solidFill>
                  <a:schemeClr val="bg2"/>
                </a:solidFill>
              </a:rPr>
              <a:t>Photo: #</a:t>
            </a:r>
            <a:r>
              <a:rPr lang="en-US" sz="1600" dirty="0" err="1">
                <a:solidFill>
                  <a:schemeClr val="bg2"/>
                </a:solidFill>
              </a:rPr>
              <a:t>WOCTechChat</a:t>
            </a:r>
            <a:endParaRPr lang="en-US" sz="1600" dirty="0">
              <a:solidFill>
                <a:schemeClr val="bg2"/>
              </a:solidFill>
            </a:endParaRPr>
          </a:p>
        </p:txBody>
      </p:sp>
      <p:sp>
        <p:nvSpPr>
          <p:cNvPr id="6" name="TextBox 5">
            <a:extLst>
              <a:ext uri="{FF2B5EF4-FFF2-40B4-BE49-F238E27FC236}">
                <a16:creationId xmlns:a16="http://schemas.microsoft.com/office/drawing/2014/main" id="{5A791D85-5AF1-134D-8D66-E319A08B95EC}"/>
              </a:ext>
            </a:extLst>
          </p:cNvPr>
          <p:cNvSpPr txBox="1"/>
          <p:nvPr/>
        </p:nvSpPr>
        <p:spPr>
          <a:xfrm>
            <a:off x="10572751" y="6564260"/>
            <a:ext cx="1562100" cy="276999"/>
          </a:xfrm>
          <a:prstGeom prst="rect">
            <a:avLst/>
          </a:prstGeom>
          <a:noFill/>
        </p:spPr>
        <p:txBody>
          <a:bodyPr wrap="square" rtlCol="0">
            <a:spAutoFit/>
          </a:bodyPr>
          <a:lstStyle/>
          <a:p>
            <a:pPr algn="r"/>
            <a:r>
              <a:rPr lang="en-US" sz="1200" dirty="0">
                <a:solidFill>
                  <a:schemeClr val="accent4"/>
                </a:solidFill>
                <a:latin typeface="Museo Sans 100" charset="0"/>
                <a:ea typeface="Museo Sans 100" charset="0"/>
                <a:cs typeface="Museo Sans 100" charset="0"/>
              </a:rPr>
              <a:t>@</a:t>
            </a:r>
            <a:r>
              <a:rPr lang="en-US" sz="1200" dirty="0" err="1">
                <a:solidFill>
                  <a:schemeClr val="accent4"/>
                </a:solidFill>
                <a:latin typeface="Museo Sans 100" charset="0"/>
                <a:ea typeface="Museo Sans 100" charset="0"/>
                <a:cs typeface="Museo Sans 100" charset="0"/>
              </a:rPr>
              <a:t>SheHacksPurple</a:t>
            </a:r>
            <a:endParaRPr lang="en-US" sz="1200" dirty="0">
              <a:solidFill>
                <a:schemeClr val="accent4"/>
              </a:solidFill>
              <a:latin typeface="Museo Sans 100" charset="0"/>
              <a:ea typeface="Museo Sans 100" charset="0"/>
              <a:cs typeface="Museo Sans 100" charset="0"/>
            </a:endParaRPr>
          </a:p>
        </p:txBody>
      </p:sp>
    </p:spTree>
    <p:extLst>
      <p:ext uri="{BB962C8B-B14F-4D97-AF65-F5344CB8AC3E}">
        <p14:creationId xmlns:p14="http://schemas.microsoft.com/office/powerpoint/2010/main" val="16609194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a:extLst>
              <a:ext uri="{FF2B5EF4-FFF2-40B4-BE49-F238E27FC236}">
                <a16:creationId xmlns:a16="http://schemas.microsoft.com/office/drawing/2014/main" id="{E90D14C6-0F0A-8346-90BC-07E71F23477F}"/>
              </a:ext>
            </a:extLst>
          </p:cNvPr>
          <p:cNvSpPr>
            <a:spLocks noGrp="1"/>
          </p:cNvSpPr>
          <p:nvPr>
            <p:ph type="title"/>
          </p:nvPr>
        </p:nvSpPr>
        <p:spPr>
          <a:xfrm>
            <a:off x="1540824" y="289512"/>
            <a:ext cx="9127177" cy="899665"/>
          </a:xfrm>
        </p:spPr>
        <p:txBody>
          <a:bodyPr/>
          <a:lstStyle/>
          <a:p>
            <a:r>
              <a:rPr lang="en-US" sz="4600" dirty="0">
                <a:solidFill>
                  <a:schemeClr val="bg2"/>
                </a:solidFill>
              </a:rPr>
              <a:t>What does this mean for dev &amp; ops?</a:t>
            </a:r>
          </a:p>
        </p:txBody>
      </p:sp>
      <p:sp>
        <p:nvSpPr>
          <p:cNvPr id="8" name="Content Placeholder 2">
            <a:extLst>
              <a:ext uri="{FF2B5EF4-FFF2-40B4-BE49-F238E27FC236}">
                <a16:creationId xmlns:a16="http://schemas.microsoft.com/office/drawing/2014/main" id="{6D3C2CC1-A470-944A-B5DF-B06E439FF9C5}"/>
              </a:ext>
            </a:extLst>
          </p:cNvPr>
          <p:cNvSpPr txBox="1">
            <a:spLocks/>
          </p:cNvSpPr>
          <p:nvPr/>
        </p:nvSpPr>
        <p:spPr>
          <a:xfrm>
            <a:off x="1540823" y="6587728"/>
            <a:ext cx="7412868" cy="3394472"/>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solidFill>
                  <a:schemeClr val="bg2"/>
                </a:solidFill>
              </a:rPr>
              <a:t>Photo: #</a:t>
            </a:r>
            <a:r>
              <a:rPr lang="en-US" sz="1600" dirty="0" err="1">
                <a:solidFill>
                  <a:schemeClr val="bg2"/>
                </a:solidFill>
              </a:rPr>
              <a:t>WOCTechChat</a:t>
            </a:r>
            <a:endParaRPr lang="en-US" sz="1600" dirty="0">
              <a:solidFill>
                <a:schemeClr val="bg2"/>
              </a:solidFill>
            </a:endParaRPr>
          </a:p>
        </p:txBody>
      </p:sp>
      <p:pic>
        <p:nvPicPr>
          <p:cNvPr id="3" name="Picture 2">
            <a:extLst>
              <a:ext uri="{FF2B5EF4-FFF2-40B4-BE49-F238E27FC236}">
                <a16:creationId xmlns:a16="http://schemas.microsoft.com/office/drawing/2014/main" id="{67862834-1AD0-6B49-99E8-DD53A04C143A}"/>
              </a:ext>
            </a:extLst>
          </p:cNvPr>
          <p:cNvPicPr>
            <a:picLocks noChangeAspect="1"/>
          </p:cNvPicPr>
          <p:nvPr/>
        </p:nvPicPr>
        <p:blipFill>
          <a:blip r:embed="rId3"/>
          <a:stretch>
            <a:fillRect/>
          </a:stretch>
        </p:blipFill>
        <p:spPr>
          <a:xfrm>
            <a:off x="2133600" y="1135856"/>
            <a:ext cx="7874000" cy="5265738"/>
          </a:xfrm>
          <a:prstGeom prst="rect">
            <a:avLst/>
          </a:prstGeom>
        </p:spPr>
      </p:pic>
      <p:sp>
        <p:nvSpPr>
          <p:cNvPr id="9" name="TextBox 8">
            <a:extLst>
              <a:ext uri="{FF2B5EF4-FFF2-40B4-BE49-F238E27FC236}">
                <a16:creationId xmlns:a16="http://schemas.microsoft.com/office/drawing/2014/main" id="{F58C82D8-7669-2E4B-9C44-193FEA1DB507}"/>
              </a:ext>
            </a:extLst>
          </p:cNvPr>
          <p:cNvSpPr txBox="1"/>
          <p:nvPr/>
        </p:nvSpPr>
        <p:spPr>
          <a:xfrm>
            <a:off x="2133600" y="4428746"/>
            <a:ext cx="3429000" cy="1972848"/>
          </a:xfrm>
          <a:prstGeom prst="rect">
            <a:avLst/>
          </a:prstGeom>
          <a:solidFill>
            <a:schemeClr val="tx1">
              <a:alpha val="80000"/>
            </a:schemeClr>
          </a:solidFill>
        </p:spPr>
        <p:txBody>
          <a:bodyPr wrap="square" lIns="182880" tIns="146304" rIns="182880" bIns="146304" rtlCol="0">
            <a:spAutoFit/>
          </a:bodyPr>
          <a:lstStyle/>
          <a:p>
            <a:pPr>
              <a:lnSpc>
                <a:spcPct val="90000"/>
              </a:lnSpc>
              <a:spcAft>
                <a:spcPts val="600"/>
              </a:spcAft>
            </a:pPr>
            <a:endParaRPr lang="en-CA" sz="800" dirty="0">
              <a:solidFill>
                <a:schemeClr val="bg2"/>
              </a:solidFill>
            </a:endParaRPr>
          </a:p>
          <a:p>
            <a:pPr>
              <a:lnSpc>
                <a:spcPct val="90000"/>
              </a:lnSpc>
              <a:spcAft>
                <a:spcPts val="600"/>
              </a:spcAft>
            </a:pPr>
            <a:r>
              <a:rPr lang="en-CA" sz="2900" dirty="0">
                <a:solidFill>
                  <a:schemeClr val="bg2"/>
                </a:solidFill>
              </a:rPr>
              <a:t>Only deploy up-to-date images and containers.</a:t>
            </a:r>
          </a:p>
          <a:p>
            <a:pPr>
              <a:lnSpc>
                <a:spcPct val="90000"/>
              </a:lnSpc>
              <a:spcAft>
                <a:spcPts val="600"/>
              </a:spcAft>
            </a:pPr>
            <a:r>
              <a:rPr lang="en-US" sz="1500" dirty="0">
                <a:solidFill>
                  <a:schemeClr val="bg1"/>
                </a:solidFill>
              </a:rPr>
              <a:t> </a:t>
            </a:r>
          </a:p>
        </p:txBody>
      </p:sp>
      <p:sp>
        <p:nvSpPr>
          <p:cNvPr id="6" name="TextBox 5">
            <a:extLst>
              <a:ext uri="{FF2B5EF4-FFF2-40B4-BE49-F238E27FC236}">
                <a16:creationId xmlns:a16="http://schemas.microsoft.com/office/drawing/2014/main" id="{E471D6E8-56FA-4246-A78D-ABBA33F6FE8D}"/>
              </a:ext>
            </a:extLst>
          </p:cNvPr>
          <p:cNvSpPr txBox="1"/>
          <p:nvPr/>
        </p:nvSpPr>
        <p:spPr>
          <a:xfrm>
            <a:off x="10572751" y="6564260"/>
            <a:ext cx="1562100" cy="276999"/>
          </a:xfrm>
          <a:prstGeom prst="rect">
            <a:avLst/>
          </a:prstGeom>
          <a:noFill/>
        </p:spPr>
        <p:txBody>
          <a:bodyPr wrap="square" rtlCol="0">
            <a:spAutoFit/>
          </a:bodyPr>
          <a:lstStyle/>
          <a:p>
            <a:pPr algn="r"/>
            <a:r>
              <a:rPr lang="en-US" sz="1200" dirty="0">
                <a:solidFill>
                  <a:schemeClr val="accent4"/>
                </a:solidFill>
                <a:latin typeface="Museo Sans 100" charset="0"/>
                <a:ea typeface="Museo Sans 100" charset="0"/>
                <a:cs typeface="Museo Sans 100" charset="0"/>
              </a:rPr>
              <a:t>@</a:t>
            </a:r>
            <a:r>
              <a:rPr lang="en-US" sz="1200" dirty="0" err="1">
                <a:solidFill>
                  <a:schemeClr val="accent4"/>
                </a:solidFill>
                <a:latin typeface="Museo Sans 100" charset="0"/>
                <a:ea typeface="Museo Sans 100" charset="0"/>
                <a:cs typeface="Museo Sans 100" charset="0"/>
              </a:rPr>
              <a:t>SheHacksPurple</a:t>
            </a:r>
            <a:endParaRPr lang="en-US" sz="1200" dirty="0">
              <a:solidFill>
                <a:schemeClr val="accent4"/>
              </a:solidFill>
              <a:latin typeface="Museo Sans 100" charset="0"/>
              <a:ea typeface="Museo Sans 100" charset="0"/>
              <a:cs typeface="Museo Sans 100" charset="0"/>
            </a:endParaRPr>
          </a:p>
        </p:txBody>
      </p:sp>
    </p:spTree>
    <p:extLst>
      <p:ext uri="{BB962C8B-B14F-4D97-AF65-F5344CB8AC3E}">
        <p14:creationId xmlns:p14="http://schemas.microsoft.com/office/powerpoint/2010/main" val="3126493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solidFill>
                  <a:schemeClr val="bg2"/>
                </a:solidFill>
                <a:latin typeface="Museo Slab 500" charset="0"/>
                <a:ea typeface="Museo Slab 500" charset="0"/>
                <a:cs typeface="Museo Slab 500" charset="0"/>
              </a:rPr>
              <a:t>What are we going to talk about today?</a:t>
            </a:r>
          </a:p>
        </p:txBody>
      </p:sp>
      <p:sp>
        <p:nvSpPr>
          <p:cNvPr id="4" name="TextBox 3">
            <a:extLst>
              <a:ext uri="{FF2B5EF4-FFF2-40B4-BE49-F238E27FC236}">
                <a16:creationId xmlns:a16="http://schemas.microsoft.com/office/drawing/2014/main" id="{B99F513B-F8DE-484D-AE11-C7049ADC15AC}"/>
              </a:ext>
            </a:extLst>
          </p:cNvPr>
          <p:cNvSpPr txBox="1"/>
          <p:nvPr/>
        </p:nvSpPr>
        <p:spPr>
          <a:xfrm>
            <a:off x="10688475" y="6581004"/>
            <a:ext cx="1503525" cy="276999"/>
          </a:xfrm>
          <a:prstGeom prst="rect">
            <a:avLst/>
          </a:prstGeom>
          <a:noFill/>
        </p:spPr>
        <p:txBody>
          <a:bodyPr wrap="square" rtlCol="0">
            <a:spAutoFit/>
          </a:bodyPr>
          <a:lstStyle/>
          <a:p>
            <a:pPr algn="r"/>
            <a:r>
              <a:rPr lang="en-US" sz="1200" dirty="0">
                <a:solidFill>
                  <a:schemeClr val="accent6"/>
                </a:solidFill>
                <a:latin typeface="Museo Sans 100" charset="0"/>
                <a:ea typeface="Museo Sans 100" charset="0"/>
                <a:cs typeface="Museo Sans 100" charset="0"/>
              </a:rPr>
              <a:t>@SheHacksPurple</a:t>
            </a:r>
          </a:p>
        </p:txBody>
      </p:sp>
      <p:sp>
        <p:nvSpPr>
          <p:cNvPr id="8" name="TextBox 7">
            <a:extLst>
              <a:ext uri="{FF2B5EF4-FFF2-40B4-BE49-F238E27FC236}">
                <a16:creationId xmlns:a16="http://schemas.microsoft.com/office/drawing/2014/main" id="{98BF476D-2087-1F43-9954-49ABF9B141B7}"/>
              </a:ext>
            </a:extLst>
          </p:cNvPr>
          <p:cNvSpPr txBox="1"/>
          <p:nvPr/>
        </p:nvSpPr>
        <p:spPr>
          <a:xfrm>
            <a:off x="0" y="2834640"/>
            <a:ext cx="12192000" cy="1888209"/>
          </a:xfrm>
          <a:prstGeom prst="rect">
            <a:avLst/>
          </a:prstGeom>
          <a:noFill/>
        </p:spPr>
        <p:txBody>
          <a:bodyPr wrap="square" lIns="182880" tIns="146304" rIns="182880" bIns="146304" rtlCol="0">
            <a:spAutoFit/>
          </a:bodyPr>
          <a:lstStyle/>
          <a:p>
            <a:pPr marL="346075" indent="-346075" algn="ctr">
              <a:lnSpc>
                <a:spcPct val="90000"/>
              </a:lnSpc>
              <a:spcAft>
                <a:spcPts val="600"/>
              </a:spcAft>
              <a:tabLst>
                <a:tab pos="284163" algn="l"/>
              </a:tabLst>
            </a:pPr>
            <a:r>
              <a:rPr lang="en-US" sz="11500" dirty="0">
                <a:solidFill>
                  <a:schemeClr val="accent4"/>
                </a:solidFill>
                <a:latin typeface="Museo Slab 300" charset="0"/>
                <a:ea typeface="Museo Slab 300" charset="0"/>
                <a:cs typeface="Museo Slab 300" charset="0"/>
              </a:rPr>
              <a:t>DevOps</a:t>
            </a:r>
            <a:endParaRPr lang="en-US" sz="11500" spc="-150" dirty="0">
              <a:solidFill>
                <a:schemeClr val="accent4"/>
              </a:solidFill>
              <a:latin typeface="+mj-lt"/>
            </a:endParaRPr>
          </a:p>
        </p:txBody>
      </p:sp>
    </p:spTree>
    <p:extLst>
      <p:ext uri="{BB962C8B-B14F-4D97-AF65-F5344CB8AC3E}">
        <p14:creationId xmlns:p14="http://schemas.microsoft.com/office/powerpoint/2010/main" val="38586737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02A9CCB-5D27-DD4E-8711-99CE7832FD50}"/>
              </a:ext>
            </a:extLst>
          </p:cNvPr>
          <p:cNvSpPr txBox="1">
            <a:spLocks/>
          </p:cNvSpPr>
          <p:nvPr/>
        </p:nvSpPr>
        <p:spPr>
          <a:xfrm>
            <a:off x="1715297" y="1067528"/>
            <a:ext cx="8636432" cy="4475071"/>
          </a:xfrm>
        </p:spPr>
        <p:txBody>
          <a:bodyPr/>
          <a:lstStyle>
            <a:defPPr>
              <a:defRPr lang="en-US"/>
            </a:defPPr>
            <a:lvl1pPr marL="0" algn="l" defTabSz="768113" rtl="0" eaLnBrk="1" latinLnBrk="0" hangingPunct="1">
              <a:defRPr sz="1482" kern="1200">
                <a:solidFill>
                  <a:schemeClr val="tx1"/>
                </a:solidFill>
                <a:latin typeface="+mn-lt"/>
                <a:ea typeface="+mn-ea"/>
                <a:cs typeface="+mn-cs"/>
              </a:defRPr>
            </a:lvl1pPr>
            <a:lvl2pPr marL="384057" algn="l" defTabSz="768113" rtl="0" eaLnBrk="1" latinLnBrk="0" hangingPunct="1">
              <a:defRPr sz="1482" kern="1200">
                <a:solidFill>
                  <a:schemeClr val="tx1"/>
                </a:solidFill>
                <a:latin typeface="+mn-lt"/>
                <a:ea typeface="+mn-ea"/>
                <a:cs typeface="+mn-cs"/>
              </a:defRPr>
            </a:lvl2pPr>
            <a:lvl3pPr marL="768113" algn="l" defTabSz="768113" rtl="0" eaLnBrk="1" latinLnBrk="0" hangingPunct="1">
              <a:defRPr sz="1482" kern="1200">
                <a:solidFill>
                  <a:schemeClr val="tx1"/>
                </a:solidFill>
                <a:latin typeface="+mn-lt"/>
                <a:ea typeface="+mn-ea"/>
                <a:cs typeface="+mn-cs"/>
              </a:defRPr>
            </a:lvl3pPr>
            <a:lvl4pPr marL="1152170" algn="l" defTabSz="768113" rtl="0" eaLnBrk="1" latinLnBrk="0" hangingPunct="1">
              <a:defRPr sz="1482" kern="1200">
                <a:solidFill>
                  <a:schemeClr val="tx1"/>
                </a:solidFill>
                <a:latin typeface="+mn-lt"/>
                <a:ea typeface="+mn-ea"/>
                <a:cs typeface="+mn-cs"/>
              </a:defRPr>
            </a:lvl4pPr>
            <a:lvl5pPr marL="1536226" algn="l" defTabSz="768113" rtl="0" eaLnBrk="1" latinLnBrk="0" hangingPunct="1">
              <a:defRPr sz="1482" kern="1200">
                <a:solidFill>
                  <a:schemeClr val="tx1"/>
                </a:solidFill>
                <a:latin typeface="+mn-lt"/>
                <a:ea typeface="+mn-ea"/>
                <a:cs typeface="+mn-cs"/>
              </a:defRPr>
            </a:lvl5pPr>
            <a:lvl6pPr marL="1920283" algn="l" defTabSz="768113" rtl="0" eaLnBrk="1" latinLnBrk="0" hangingPunct="1">
              <a:defRPr sz="1482" kern="1200">
                <a:solidFill>
                  <a:schemeClr val="tx1"/>
                </a:solidFill>
                <a:latin typeface="+mn-lt"/>
                <a:ea typeface="+mn-ea"/>
                <a:cs typeface="+mn-cs"/>
              </a:defRPr>
            </a:lvl6pPr>
            <a:lvl7pPr marL="2304339" algn="l" defTabSz="768113" rtl="0" eaLnBrk="1" latinLnBrk="0" hangingPunct="1">
              <a:defRPr sz="1482" kern="1200">
                <a:solidFill>
                  <a:schemeClr val="tx1"/>
                </a:solidFill>
                <a:latin typeface="+mn-lt"/>
                <a:ea typeface="+mn-ea"/>
                <a:cs typeface="+mn-cs"/>
              </a:defRPr>
            </a:lvl7pPr>
            <a:lvl8pPr marL="2688396" algn="l" defTabSz="768113" rtl="0" eaLnBrk="1" latinLnBrk="0" hangingPunct="1">
              <a:defRPr sz="1482" kern="1200">
                <a:solidFill>
                  <a:schemeClr val="tx1"/>
                </a:solidFill>
                <a:latin typeface="+mn-lt"/>
                <a:ea typeface="+mn-ea"/>
                <a:cs typeface="+mn-cs"/>
              </a:defRPr>
            </a:lvl8pPr>
            <a:lvl9pPr marL="3072453" algn="l" defTabSz="768113" rtl="0" eaLnBrk="1" latinLnBrk="0" hangingPunct="1">
              <a:defRPr sz="1482" kern="1200">
                <a:solidFill>
                  <a:schemeClr val="tx1"/>
                </a:solidFill>
                <a:latin typeface="+mn-lt"/>
                <a:ea typeface="+mn-ea"/>
                <a:cs typeface="+mn-cs"/>
              </a:defRPr>
            </a:lvl9pPr>
          </a:lstStyle>
          <a:p>
            <a:endParaRPr lang="en-US" sz="3600" dirty="0">
              <a:gradFill>
                <a:gsLst>
                  <a:gs pos="1250">
                    <a:srgbClr val="FFB900"/>
                  </a:gs>
                  <a:gs pos="100000">
                    <a:srgbClr val="FFB900"/>
                  </a:gs>
                </a:gsLst>
                <a:lin ang="5400000" scaled="0"/>
              </a:gradFill>
            </a:endParaRPr>
          </a:p>
          <a:p>
            <a:r>
              <a:rPr lang="en-US" sz="3600" dirty="0">
                <a:gradFill>
                  <a:gsLst>
                    <a:gs pos="1250">
                      <a:srgbClr val="FFB900"/>
                    </a:gs>
                    <a:gs pos="100000">
                      <a:srgbClr val="FFB900"/>
                    </a:gs>
                  </a:gsLst>
                  <a:lin ang="5400000" scaled="0"/>
                </a:gradFill>
              </a:rPr>
              <a:t> The “Photo” Slide, #1</a:t>
            </a:r>
          </a:p>
          <a:p>
            <a:pPr marL="685800" lvl="1" indent="-457200">
              <a:buFont typeface="Arial" panose="020B0604020202020204" pitchFamily="34" charset="0"/>
              <a:buChar char="•"/>
            </a:pPr>
            <a:r>
              <a:rPr lang="en-US" sz="2800" dirty="0">
                <a:solidFill>
                  <a:schemeClr val="accent4"/>
                </a:solidFill>
              </a:rPr>
              <a:t>Helping the AppSec team tune static code analysis tools </a:t>
            </a:r>
          </a:p>
          <a:p>
            <a:pPr marL="685800" lvl="1" indent="-457200">
              <a:buFont typeface="Arial" panose="020B0604020202020204" pitchFamily="34" charset="0"/>
              <a:buChar char="•"/>
            </a:pPr>
            <a:r>
              <a:rPr lang="en-US" sz="2800" dirty="0">
                <a:solidFill>
                  <a:schemeClr val="accent4"/>
                </a:solidFill>
              </a:rPr>
              <a:t>Add security bugs to the defect tracker </a:t>
            </a:r>
          </a:p>
          <a:p>
            <a:pPr marL="685800" lvl="1" indent="-457200">
              <a:buFont typeface="Arial" panose="020B0604020202020204" pitchFamily="34" charset="0"/>
              <a:buChar char="•"/>
            </a:pPr>
            <a:r>
              <a:rPr lang="en-US" sz="2800" dirty="0">
                <a:solidFill>
                  <a:schemeClr val="accent4"/>
                </a:solidFill>
              </a:rPr>
              <a:t>Using templates and code samples that a known-secure (sec code library) </a:t>
            </a:r>
          </a:p>
          <a:p>
            <a:pPr marL="685800" lvl="1" indent="-457200">
              <a:buFont typeface="Arial" panose="020B0604020202020204" pitchFamily="34" charset="0"/>
              <a:buChar char="•"/>
            </a:pPr>
            <a:r>
              <a:rPr lang="en-US" sz="2800" dirty="0">
                <a:solidFill>
                  <a:schemeClr val="accent4"/>
                </a:solidFill>
              </a:rPr>
              <a:t>Using freshly scanned images that are up to date/fully patched</a:t>
            </a:r>
          </a:p>
          <a:p>
            <a:pPr marL="685800" lvl="1" indent="-457200">
              <a:buFont typeface="Arial" panose="020B0604020202020204" pitchFamily="34" charset="0"/>
              <a:buChar char="•"/>
            </a:pPr>
            <a:r>
              <a:rPr lang="en-US" sz="2800" dirty="0">
                <a:solidFill>
                  <a:schemeClr val="accent4"/>
                </a:solidFill>
              </a:rPr>
              <a:t>Setup regular, automated scans for VMs and containers</a:t>
            </a:r>
          </a:p>
        </p:txBody>
      </p:sp>
      <p:sp>
        <p:nvSpPr>
          <p:cNvPr id="3" name="Title 2">
            <a:extLst>
              <a:ext uri="{FF2B5EF4-FFF2-40B4-BE49-F238E27FC236}">
                <a16:creationId xmlns:a16="http://schemas.microsoft.com/office/drawing/2014/main" id="{C9FF581B-A0D0-644C-9BB8-C816DA49AAA7}"/>
              </a:ext>
            </a:extLst>
          </p:cNvPr>
          <p:cNvSpPr>
            <a:spLocks noGrp="1"/>
          </p:cNvSpPr>
          <p:nvPr>
            <p:ph type="title"/>
          </p:nvPr>
        </p:nvSpPr>
        <p:spPr/>
        <p:txBody>
          <a:bodyPr/>
          <a:lstStyle/>
          <a:p>
            <a:r>
              <a:rPr lang="en-US" dirty="0">
                <a:solidFill>
                  <a:schemeClr val="bg2"/>
                </a:solidFill>
              </a:rPr>
              <a:t>What does this mean for dev &amp; ops?</a:t>
            </a:r>
          </a:p>
        </p:txBody>
      </p:sp>
      <p:sp>
        <p:nvSpPr>
          <p:cNvPr id="4" name="TextBox 3">
            <a:extLst>
              <a:ext uri="{FF2B5EF4-FFF2-40B4-BE49-F238E27FC236}">
                <a16:creationId xmlns:a16="http://schemas.microsoft.com/office/drawing/2014/main" id="{35BC964C-C01E-2A40-BA27-670DD9A05111}"/>
              </a:ext>
            </a:extLst>
          </p:cNvPr>
          <p:cNvSpPr txBox="1"/>
          <p:nvPr/>
        </p:nvSpPr>
        <p:spPr>
          <a:xfrm>
            <a:off x="10572751" y="6564260"/>
            <a:ext cx="1562100" cy="276999"/>
          </a:xfrm>
          <a:prstGeom prst="rect">
            <a:avLst/>
          </a:prstGeom>
          <a:noFill/>
        </p:spPr>
        <p:txBody>
          <a:bodyPr wrap="square" rtlCol="0">
            <a:spAutoFit/>
          </a:bodyPr>
          <a:lstStyle/>
          <a:p>
            <a:pPr algn="r"/>
            <a:r>
              <a:rPr lang="en-US" sz="1200" dirty="0">
                <a:solidFill>
                  <a:schemeClr val="accent4"/>
                </a:solidFill>
                <a:latin typeface="Museo Sans 100" charset="0"/>
                <a:ea typeface="Museo Sans 100" charset="0"/>
                <a:cs typeface="Museo Sans 100" charset="0"/>
              </a:rPr>
              <a:t>@</a:t>
            </a:r>
            <a:r>
              <a:rPr lang="en-US" sz="1200" dirty="0" err="1">
                <a:solidFill>
                  <a:schemeClr val="accent4"/>
                </a:solidFill>
                <a:latin typeface="Museo Sans 100" charset="0"/>
                <a:ea typeface="Museo Sans 100" charset="0"/>
                <a:cs typeface="Museo Sans 100" charset="0"/>
              </a:rPr>
              <a:t>SheHacksPurple</a:t>
            </a:r>
            <a:endParaRPr lang="en-US" sz="1200" dirty="0">
              <a:solidFill>
                <a:schemeClr val="accent4"/>
              </a:solidFill>
              <a:latin typeface="Museo Sans 100" charset="0"/>
              <a:ea typeface="Museo Sans 100" charset="0"/>
              <a:cs typeface="Museo Sans 100" charset="0"/>
            </a:endParaRPr>
          </a:p>
        </p:txBody>
      </p:sp>
    </p:spTree>
    <p:extLst>
      <p:ext uri="{BB962C8B-B14F-4D97-AF65-F5344CB8AC3E}">
        <p14:creationId xmlns:p14="http://schemas.microsoft.com/office/powerpoint/2010/main" val="28753905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a:extLst>
              <a:ext uri="{FF2B5EF4-FFF2-40B4-BE49-F238E27FC236}">
                <a16:creationId xmlns:a16="http://schemas.microsoft.com/office/drawing/2014/main" id="{E90D14C6-0F0A-8346-90BC-07E71F23477F}"/>
              </a:ext>
            </a:extLst>
          </p:cNvPr>
          <p:cNvSpPr>
            <a:spLocks noGrp="1"/>
          </p:cNvSpPr>
          <p:nvPr>
            <p:ph type="title"/>
          </p:nvPr>
        </p:nvSpPr>
        <p:spPr>
          <a:xfrm>
            <a:off x="1540824" y="152401"/>
            <a:ext cx="9127177" cy="899665"/>
          </a:xfrm>
        </p:spPr>
        <p:txBody>
          <a:bodyPr/>
          <a:lstStyle/>
          <a:p>
            <a:r>
              <a:rPr lang="en-US" sz="4600" dirty="0">
                <a:solidFill>
                  <a:schemeClr val="bg2"/>
                </a:solidFill>
              </a:rPr>
              <a:t>What does this mean for dev &amp; ops?</a:t>
            </a:r>
          </a:p>
        </p:txBody>
      </p:sp>
      <p:sp>
        <p:nvSpPr>
          <p:cNvPr id="8" name="Content Placeholder 2">
            <a:extLst>
              <a:ext uri="{FF2B5EF4-FFF2-40B4-BE49-F238E27FC236}">
                <a16:creationId xmlns:a16="http://schemas.microsoft.com/office/drawing/2014/main" id="{6D3C2CC1-A470-944A-B5DF-B06E439FF9C5}"/>
              </a:ext>
            </a:extLst>
          </p:cNvPr>
          <p:cNvSpPr txBox="1">
            <a:spLocks/>
          </p:cNvSpPr>
          <p:nvPr/>
        </p:nvSpPr>
        <p:spPr>
          <a:xfrm>
            <a:off x="1540823" y="6587728"/>
            <a:ext cx="7412868" cy="3394472"/>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solidFill>
                  <a:schemeClr val="bg2"/>
                </a:solidFill>
              </a:rPr>
              <a:t>Photo: #</a:t>
            </a:r>
            <a:r>
              <a:rPr lang="en-US" sz="1600" dirty="0" err="1">
                <a:solidFill>
                  <a:schemeClr val="bg2"/>
                </a:solidFill>
              </a:rPr>
              <a:t>WOCTechChat</a:t>
            </a:r>
            <a:endParaRPr lang="en-US" sz="1600" dirty="0">
              <a:solidFill>
                <a:schemeClr val="bg2"/>
              </a:solidFill>
            </a:endParaRPr>
          </a:p>
        </p:txBody>
      </p:sp>
      <p:sp>
        <p:nvSpPr>
          <p:cNvPr id="2" name="Rectangle 1">
            <a:extLst>
              <a:ext uri="{FF2B5EF4-FFF2-40B4-BE49-F238E27FC236}">
                <a16:creationId xmlns:a16="http://schemas.microsoft.com/office/drawing/2014/main" id="{7CDC5498-C96D-2840-9933-B3ACE1EBBE6D}"/>
              </a:ext>
            </a:extLst>
          </p:cNvPr>
          <p:cNvSpPr/>
          <p:nvPr/>
        </p:nvSpPr>
        <p:spPr>
          <a:xfrm>
            <a:off x="2057400" y="1189176"/>
            <a:ext cx="4152574" cy="369332"/>
          </a:xfrm>
          <a:prstGeom prst="rect">
            <a:avLst/>
          </a:prstGeom>
        </p:spPr>
        <p:txBody>
          <a:bodyPr wrap="square">
            <a:spAutoFit/>
          </a:bodyPr>
          <a:lstStyle/>
          <a:p>
            <a:r>
              <a:rPr lang="en-CA" dirty="0">
                <a:solidFill>
                  <a:srgbClr val="000000"/>
                </a:solidFill>
                <a:latin typeface="-webkit-standard"/>
              </a:rPr>
              <a:t> </a:t>
            </a:r>
            <a:endParaRPr lang="en-US" dirty="0"/>
          </a:p>
        </p:txBody>
      </p:sp>
      <p:pic>
        <p:nvPicPr>
          <p:cNvPr id="4" name="Picture 3">
            <a:extLst>
              <a:ext uri="{FF2B5EF4-FFF2-40B4-BE49-F238E27FC236}">
                <a16:creationId xmlns:a16="http://schemas.microsoft.com/office/drawing/2014/main" id="{69F6E3F9-39B2-F842-89D5-07D25A8CA785}"/>
              </a:ext>
            </a:extLst>
          </p:cNvPr>
          <p:cNvPicPr>
            <a:picLocks noChangeAspect="1"/>
          </p:cNvPicPr>
          <p:nvPr/>
        </p:nvPicPr>
        <p:blipFill>
          <a:blip r:embed="rId3"/>
          <a:stretch>
            <a:fillRect/>
          </a:stretch>
        </p:blipFill>
        <p:spPr>
          <a:xfrm>
            <a:off x="2209800" y="1066801"/>
            <a:ext cx="7950200" cy="5316697"/>
          </a:xfrm>
          <a:prstGeom prst="rect">
            <a:avLst/>
          </a:prstGeom>
        </p:spPr>
      </p:pic>
      <p:sp>
        <p:nvSpPr>
          <p:cNvPr id="9" name="TextBox 8">
            <a:extLst>
              <a:ext uri="{FF2B5EF4-FFF2-40B4-BE49-F238E27FC236}">
                <a16:creationId xmlns:a16="http://schemas.microsoft.com/office/drawing/2014/main" id="{A9285BE2-DE4E-4F44-836E-1C3AB38D984D}"/>
              </a:ext>
            </a:extLst>
          </p:cNvPr>
          <p:cNvSpPr txBox="1"/>
          <p:nvPr/>
        </p:nvSpPr>
        <p:spPr>
          <a:xfrm>
            <a:off x="2233246" y="1087920"/>
            <a:ext cx="2872154" cy="3331681"/>
          </a:xfrm>
          <a:prstGeom prst="rect">
            <a:avLst/>
          </a:prstGeom>
          <a:solidFill>
            <a:schemeClr val="accent4">
              <a:alpha val="80000"/>
            </a:schemeClr>
          </a:solidFill>
        </p:spPr>
        <p:txBody>
          <a:bodyPr wrap="square" lIns="182880" tIns="146304" rIns="182880" bIns="146304" rtlCol="0">
            <a:spAutoFit/>
          </a:bodyPr>
          <a:lstStyle/>
          <a:p>
            <a:pPr>
              <a:lnSpc>
                <a:spcPct val="90000"/>
              </a:lnSpc>
              <a:spcAft>
                <a:spcPts val="600"/>
              </a:spcAft>
            </a:pPr>
            <a:endParaRPr lang="en-CA" sz="800" dirty="0"/>
          </a:p>
          <a:p>
            <a:pPr>
              <a:lnSpc>
                <a:spcPct val="90000"/>
              </a:lnSpc>
              <a:spcAft>
                <a:spcPts val="600"/>
              </a:spcAft>
            </a:pPr>
            <a:r>
              <a:rPr lang="en-CA" sz="2900" dirty="0"/>
              <a:t>Help the AppSec Team tune their tools.  </a:t>
            </a:r>
          </a:p>
          <a:p>
            <a:pPr>
              <a:lnSpc>
                <a:spcPct val="90000"/>
              </a:lnSpc>
              <a:spcAft>
                <a:spcPts val="600"/>
              </a:spcAft>
            </a:pPr>
            <a:endParaRPr lang="en-CA" sz="2900" dirty="0"/>
          </a:p>
          <a:p>
            <a:pPr>
              <a:lnSpc>
                <a:spcPct val="90000"/>
              </a:lnSpc>
              <a:spcAft>
                <a:spcPts val="600"/>
              </a:spcAft>
            </a:pPr>
            <a:r>
              <a:rPr lang="en-CA" sz="2900" dirty="0"/>
              <a:t>For their sake, and yours.</a:t>
            </a:r>
          </a:p>
          <a:p>
            <a:pPr>
              <a:lnSpc>
                <a:spcPct val="90000"/>
              </a:lnSpc>
              <a:spcAft>
                <a:spcPts val="600"/>
              </a:spcAft>
            </a:pPr>
            <a:r>
              <a:rPr lang="en-US" sz="1500" dirty="0"/>
              <a:t> </a:t>
            </a:r>
          </a:p>
        </p:txBody>
      </p:sp>
      <p:sp>
        <p:nvSpPr>
          <p:cNvPr id="7" name="TextBox 6">
            <a:extLst>
              <a:ext uri="{FF2B5EF4-FFF2-40B4-BE49-F238E27FC236}">
                <a16:creationId xmlns:a16="http://schemas.microsoft.com/office/drawing/2014/main" id="{C6F28329-F2CE-0F42-88AF-537191B2EB05}"/>
              </a:ext>
            </a:extLst>
          </p:cNvPr>
          <p:cNvSpPr txBox="1"/>
          <p:nvPr/>
        </p:nvSpPr>
        <p:spPr>
          <a:xfrm>
            <a:off x="10572751" y="6564260"/>
            <a:ext cx="1562100" cy="276999"/>
          </a:xfrm>
          <a:prstGeom prst="rect">
            <a:avLst/>
          </a:prstGeom>
          <a:noFill/>
        </p:spPr>
        <p:txBody>
          <a:bodyPr wrap="square" rtlCol="0">
            <a:spAutoFit/>
          </a:bodyPr>
          <a:lstStyle/>
          <a:p>
            <a:pPr algn="r"/>
            <a:r>
              <a:rPr lang="en-US" sz="1200" dirty="0">
                <a:solidFill>
                  <a:schemeClr val="accent4"/>
                </a:solidFill>
                <a:latin typeface="Museo Sans 100" charset="0"/>
                <a:ea typeface="Museo Sans 100" charset="0"/>
                <a:cs typeface="Museo Sans 100" charset="0"/>
              </a:rPr>
              <a:t>@</a:t>
            </a:r>
            <a:r>
              <a:rPr lang="en-US" sz="1200" dirty="0" err="1">
                <a:solidFill>
                  <a:schemeClr val="accent4"/>
                </a:solidFill>
                <a:latin typeface="Museo Sans 100" charset="0"/>
                <a:ea typeface="Museo Sans 100" charset="0"/>
                <a:cs typeface="Museo Sans 100" charset="0"/>
              </a:rPr>
              <a:t>SheHacksPurple</a:t>
            </a:r>
            <a:endParaRPr lang="en-US" sz="1200" dirty="0">
              <a:solidFill>
                <a:schemeClr val="accent4"/>
              </a:solidFill>
              <a:latin typeface="Museo Sans 100" charset="0"/>
              <a:ea typeface="Museo Sans 100" charset="0"/>
              <a:cs typeface="Museo Sans 100" charset="0"/>
            </a:endParaRPr>
          </a:p>
        </p:txBody>
      </p:sp>
    </p:spTree>
    <p:extLst>
      <p:ext uri="{BB962C8B-B14F-4D97-AF65-F5344CB8AC3E}">
        <p14:creationId xmlns:p14="http://schemas.microsoft.com/office/powerpoint/2010/main" val="249704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a:extLst>
              <a:ext uri="{FF2B5EF4-FFF2-40B4-BE49-F238E27FC236}">
                <a16:creationId xmlns:a16="http://schemas.microsoft.com/office/drawing/2014/main" id="{E90D14C6-0F0A-8346-90BC-07E71F23477F}"/>
              </a:ext>
            </a:extLst>
          </p:cNvPr>
          <p:cNvSpPr>
            <a:spLocks noGrp="1"/>
          </p:cNvSpPr>
          <p:nvPr>
            <p:ph type="title"/>
          </p:nvPr>
        </p:nvSpPr>
        <p:spPr>
          <a:xfrm>
            <a:off x="1540824" y="289512"/>
            <a:ext cx="9127177" cy="899665"/>
          </a:xfrm>
        </p:spPr>
        <p:txBody>
          <a:bodyPr/>
          <a:lstStyle/>
          <a:p>
            <a:r>
              <a:rPr lang="en-US" sz="4600" dirty="0">
                <a:solidFill>
                  <a:schemeClr val="bg2"/>
                </a:solidFill>
              </a:rPr>
              <a:t>What does this mean for dev &amp; ops?</a:t>
            </a:r>
          </a:p>
        </p:txBody>
      </p:sp>
      <p:sp>
        <p:nvSpPr>
          <p:cNvPr id="8" name="Content Placeholder 2">
            <a:extLst>
              <a:ext uri="{FF2B5EF4-FFF2-40B4-BE49-F238E27FC236}">
                <a16:creationId xmlns:a16="http://schemas.microsoft.com/office/drawing/2014/main" id="{6D3C2CC1-A470-944A-B5DF-B06E439FF9C5}"/>
              </a:ext>
            </a:extLst>
          </p:cNvPr>
          <p:cNvSpPr txBox="1">
            <a:spLocks/>
          </p:cNvSpPr>
          <p:nvPr/>
        </p:nvSpPr>
        <p:spPr>
          <a:xfrm>
            <a:off x="1540823" y="6587728"/>
            <a:ext cx="7412868" cy="3394472"/>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solidFill>
                  <a:schemeClr val="bg2"/>
                </a:solidFill>
              </a:rPr>
              <a:t>Photo: #</a:t>
            </a:r>
            <a:r>
              <a:rPr lang="en-US" sz="1600" dirty="0" err="1">
                <a:solidFill>
                  <a:schemeClr val="bg2"/>
                </a:solidFill>
              </a:rPr>
              <a:t>WOCTechChat</a:t>
            </a:r>
            <a:endParaRPr lang="en-US" sz="1600" dirty="0">
              <a:solidFill>
                <a:schemeClr val="bg2"/>
              </a:solidFill>
            </a:endParaRPr>
          </a:p>
        </p:txBody>
      </p:sp>
      <p:pic>
        <p:nvPicPr>
          <p:cNvPr id="3" name="Picture 2">
            <a:extLst>
              <a:ext uri="{FF2B5EF4-FFF2-40B4-BE49-F238E27FC236}">
                <a16:creationId xmlns:a16="http://schemas.microsoft.com/office/drawing/2014/main" id="{5BFB73D9-9C1B-F043-B937-B30C46FEB164}"/>
              </a:ext>
            </a:extLst>
          </p:cNvPr>
          <p:cNvPicPr>
            <a:picLocks noChangeAspect="1"/>
          </p:cNvPicPr>
          <p:nvPr/>
        </p:nvPicPr>
        <p:blipFill>
          <a:blip r:embed="rId3"/>
          <a:stretch>
            <a:fillRect/>
          </a:stretch>
        </p:blipFill>
        <p:spPr>
          <a:xfrm>
            <a:off x="2286000" y="1189177"/>
            <a:ext cx="7907026" cy="5287824"/>
          </a:xfrm>
          <a:prstGeom prst="rect">
            <a:avLst/>
          </a:prstGeom>
        </p:spPr>
      </p:pic>
      <p:sp>
        <p:nvSpPr>
          <p:cNvPr id="4" name="TextBox 3">
            <a:extLst>
              <a:ext uri="{FF2B5EF4-FFF2-40B4-BE49-F238E27FC236}">
                <a16:creationId xmlns:a16="http://schemas.microsoft.com/office/drawing/2014/main" id="{7D5C27CA-D066-7040-ABBE-8F4F2BE5E27E}"/>
              </a:ext>
            </a:extLst>
          </p:cNvPr>
          <p:cNvSpPr txBox="1"/>
          <p:nvPr/>
        </p:nvSpPr>
        <p:spPr>
          <a:xfrm>
            <a:off x="5656574" y="1205589"/>
            <a:ext cx="4536452" cy="5262979"/>
          </a:xfrm>
          <a:prstGeom prst="rect">
            <a:avLst/>
          </a:prstGeom>
          <a:solidFill>
            <a:schemeClr val="accent4">
              <a:alpha val="80000"/>
            </a:schemeClr>
          </a:solidFill>
        </p:spPr>
        <p:txBody>
          <a:bodyPr wrap="square" lIns="182880" tIns="146304" rIns="182880" bIns="146304" rtlCol="0">
            <a:spAutoFit/>
          </a:bodyPr>
          <a:lstStyle/>
          <a:p>
            <a:pPr>
              <a:lnSpc>
                <a:spcPct val="90000"/>
              </a:lnSpc>
              <a:spcAft>
                <a:spcPts val="600"/>
              </a:spcAft>
            </a:pPr>
            <a:endParaRPr lang="en-CA" sz="800" dirty="0"/>
          </a:p>
          <a:p>
            <a:pPr>
              <a:lnSpc>
                <a:spcPct val="90000"/>
              </a:lnSpc>
              <a:spcAft>
                <a:spcPts val="600"/>
              </a:spcAft>
            </a:pPr>
            <a:r>
              <a:rPr lang="en-CA" sz="2900" dirty="0"/>
              <a:t>Positive testing determines that your application works as expected. If an error is encountered during positive testing, the </a:t>
            </a:r>
            <a:r>
              <a:rPr lang="en-CA" sz="2900" b="1" dirty="0"/>
              <a:t>test</a:t>
            </a:r>
            <a:r>
              <a:rPr lang="en-CA" sz="2900" dirty="0"/>
              <a:t> fails. </a:t>
            </a:r>
          </a:p>
          <a:p>
            <a:pPr>
              <a:lnSpc>
                <a:spcPct val="90000"/>
              </a:lnSpc>
              <a:spcAft>
                <a:spcPts val="600"/>
              </a:spcAft>
            </a:pPr>
            <a:r>
              <a:rPr lang="en-CA" sz="2900" b="1" dirty="0"/>
              <a:t>Negative</a:t>
            </a:r>
            <a:r>
              <a:rPr lang="en-CA" sz="2900" dirty="0"/>
              <a:t> testing ensures that your application can gracefully handle invalid input or unexpected user behavior.</a:t>
            </a:r>
          </a:p>
          <a:p>
            <a:pPr>
              <a:lnSpc>
                <a:spcPct val="90000"/>
              </a:lnSpc>
              <a:spcAft>
                <a:spcPts val="600"/>
              </a:spcAft>
            </a:pPr>
            <a:r>
              <a:rPr lang="en-US" sz="1500" dirty="0"/>
              <a:t> </a:t>
            </a:r>
          </a:p>
        </p:txBody>
      </p:sp>
      <p:sp>
        <p:nvSpPr>
          <p:cNvPr id="6" name="TextBox 5">
            <a:extLst>
              <a:ext uri="{FF2B5EF4-FFF2-40B4-BE49-F238E27FC236}">
                <a16:creationId xmlns:a16="http://schemas.microsoft.com/office/drawing/2014/main" id="{A332EDF7-2BAB-E443-8C39-34F7D62E2529}"/>
              </a:ext>
            </a:extLst>
          </p:cNvPr>
          <p:cNvSpPr txBox="1"/>
          <p:nvPr/>
        </p:nvSpPr>
        <p:spPr>
          <a:xfrm>
            <a:off x="10572751" y="6564260"/>
            <a:ext cx="1562100" cy="276999"/>
          </a:xfrm>
          <a:prstGeom prst="rect">
            <a:avLst/>
          </a:prstGeom>
          <a:noFill/>
        </p:spPr>
        <p:txBody>
          <a:bodyPr wrap="square" rtlCol="0">
            <a:spAutoFit/>
          </a:bodyPr>
          <a:lstStyle/>
          <a:p>
            <a:pPr algn="r"/>
            <a:r>
              <a:rPr lang="en-US" sz="1200" dirty="0">
                <a:solidFill>
                  <a:schemeClr val="accent4"/>
                </a:solidFill>
                <a:latin typeface="Museo Sans 100" charset="0"/>
                <a:ea typeface="Museo Sans 100" charset="0"/>
                <a:cs typeface="Museo Sans 100" charset="0"/>
              </a:rPr>
              <a:t>@</a:t>
            </a:r>
            <a:r>
              <a:rPr lang="en-US" sz="1200" dirty="0" err="1">
                <a:solidFill>
                  <a:schemeClr val="accent4"/>
                </a:solidFill>
                <a:latin typeface="Museo Sans 100" charset="0"/>
                <a:ea typeface="Museo Sans 100" charset="0"/>
                <a:cs typeface="Museo Sans 100" charset="0"/>
              </a:rPr>
              <a:t>SheHacksPurple</a:t>
            </a:r>
            <a:endParaRPr lang="en-US" sz="1200" dirty="0">
              <a:solidFill>
                <a:schemeClr val="accent4"/>
              </a:solidFill>
              <a:latin typeface="Museo Sans 100" charset="0"/>
              <a:ea typeface="Museo Sans 100" charset="0"/>
              <a:cs typeface="Museo Sans 100" charset="0"/>
            </a:endParaRPr>
          </a:p>
        </p:txBody>
      </p:sp>
    </p:spTree>
    <p:extLst>
      <p:ext uri="{BB962C8B-B14F-4D97-AF65-F5344CB8AC3E}">
        <p14:creationId xmlns:p14="http://schemas.microsoft.com/office/powerpoint/2010/main" val="4096872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a:extLst>
              <a:ext uri="{FF2B5EF4-FFF2-40B4-BE49-F238E27FC236}">
                <a16:creationId xmlns:a16="http://schemas.microsoft.com/office/drawing/2014/main" id="{E90D14C6-0F0A-8346-90BC-07E71F23477F}"/>
              </a:ext>
            </a:extLst>
          </p:cNvPr>
          <p:cNvSpPr>
            <a:spLocks noGrp="1"/>
          </p:cNvSpPr>
          <p:nvPr>
            <p:ph type="title"/>
          </p:nvPr>
        </p:nvSpPr>
        <p:spPr>
          <a:xfrm>
            <a:off x="1725930" y="289512"/>
            <a:ext cx="8741880" cy="899665"/>
          </a:xfrm>
        </p:spPr>
        <p:txBody>
          <a:bodyPr/>
          <a:lstStyle/>
          <a:p>
            <a:r>
              <a:rPr lang="en-US" dirty="0">
                <a:solidFill>
                  <a:schemeClr val="bg2"/>
                </a:solidFill>
              </a:rPr>
              <a:t>What does this mean for dev &amp; ops?</a:t>
            </a:r>
          </a:p>
        </p:txBody>
      </p:sp>
      <p:sp>
        <p:nvSpPr>
          <p:cNvPr id="6" name="Text Placeholder 5">
            <a:extLst>
              <a:ext uri="{FF2B5EF4-FFF2-40B4-BE49-F238E27FC236}">
                <a16:creationId xmlns:a16="http://schemas.microsoft.com/office/drawing/2014/main" id="{002A9CCB-5D27-DD4E-8711-99CE7832FD50}"/>
              </a:ext>
            </a:extLst>
          </p:cNvPr>
          <p:cNvSpPr txBox="1">
            <a:spLocks/>
          </p:cNvSpPr>
          <p:nvPr/>
        </p:nvSpPr>
        <p:spPr>
          <a:xfrm>
            <a:off x="1715297" y="1067528"/>
            <a:ext cx="8636432" cy="4475071"/>
          </a:xfrm>
        </p:spPr>
        <p:txBody>
          <a:bodyPr/>
          <a:lstStyle>
            <a:defPPr>
              <a:defRPr lang="en-US"/>
            </a:defPPr>
            <a:lvl1pPr marL="0" algn="l" defTabSz="768113" rtl="0" eaLnBrk="1" latinLnBrk="0" hangingPunct="1">
              <a:defRPr sz="1482" kern="1200">
                <a:solidFill>
                  <a:schemeClr val="tx1"/>
                </a:solidFill>
                <a:latin typeface="+mn-lt"/>
                <a:ea typeface="+mn-ea"/>
                <a:cs typeface="+mn-cs"/>
              </a:defRPr>
            </a:lvl1pPr>
            <a:lvl2pPr marL="384057" algn="l" defTabSz="768113" rtl="0" eaLnBrk="1" latinLnBrk="0" hangingPunct="1">
              <a:defRPr sz="1482" kern="1200">
                <a:solidFill>
                  <a:schemeClr val="tx1"/>
                </a:solidFill>
                <a:latin typeface="+mn-lt"/>
                <a:ea typeface="+mn-ea"/>
                <a:cs typeface="+mn-cs"/>
              </a:defRPr>
            </a:lvl2pPr>
            <a:lvl3pPr marL="768113" algn="l" defTabSz="768113" rtl="0" eaLnBrk="1" latinLnBrk="0" hangingPunct="1">
              <a:defRPr sz="1482" kern="1200">
                <a:solidFill>
                  <a:schemeClr val="tx1"/>
                </a:solidFill>
                <a:latin typeface="+mn-lt"/>
                <a:ea typeface="+mn-ea"/>
                <a:cs typeface="+mn-cs"/>
              </a:defRPr>
            </a:lvl3pPr>
            <a:lvl4pPr marL="1152170" algn="l" defTabSz="768113" rtl="0" eaLnBrk="1" latinLnBrk="0" hangingPunct="1">
              <a:defRPr sz="1482" kern="1200">
                <a:solidFill>
                  <a:schemeClr val="tx1"/>
                </a:solidFill>
                <a:latin typeface="+mn-lt"/>
                <a:ea typeface="+mn-ea"/>
                <a:cs typeface="+mn-cs"/>
              </a:defRPr>
            </a:lvl4pPr>
            <a:lvl5pPr marL="1536226" algn="l" defTabSz="768113" rtl="0" eaLnBrk="1" latinLnBrk="0" hangingPunct="1">
              <a:defRPr sz="1482" kern="1200">
                <a:solidFill>
                  <a:schemeClr val="tx1"/>
                </a:solidFill>
                <a:latin typeface="+mn-lt"/>
                <a:ea typeface="+mn-ea"/>
                <a:cs typeface="+mn-cs"/>
              </a:defRPr>
            </a:lvl5pPr>
            <a:lvl6pPr marL="1920283" algn="l" defTabSz="768113" rtl="0" eaLnBrk="1" latinLnBrk="0" hangingPunct="1">
              <a:defRPr sz="1482" kern="1200">
                <a:solidFill>
                  <a:schemeClr val="tx1"/>
                </a:solidFill>
                <a:latin typeface="+mn-lt"/>
                <a:ea typeface="+mn-ea"/>
                <a:cs typeface="+mn-cs"/>
              </a:defRPr>
            </a:lvl6pPr>
            <a:lvl7pPr marL="2304339" algn="l" defTabSz="768113" rtl="0" eaLnBrk="1" latinLnBrk="0" hangingPunct="1">
              <a:defRPr sz="1482" kern="1200">
                <a:solidFill>
                  <a:schemeClr val="tx1"/>
                </a:solidFill>
                <a:latin typeface="+mn-lt"/>
                <a:ea typeface="+mn-ea"/>
                <a:cs typeface="+mn-cs"/>
              </a:defRPr>
            </a:lvl7pPr>
            <a:lvl8pPr marL="2688396" algn="l" defTabSz="768113" rtl="0" eaLnBrk="1" latinLnBrk="0" hangingPunct="1">
              <a:defRPr sz="1482" kern="1200">
                <a:solidFill>
                  <a:schemeClr val="tx1"/>
                </a:solidFill>
                <a:latin typeface="+mn-lt"/>
                <a:ea typeface="+mn-ea"/>
                <a:cs typeface="+mn-cs"/>
              </a:defRPr>
            </a:lvl8pPr>
            <a:lvl9pPr marL="3072453" algn="l" defTabSz="768113" rtl="0" eaLnBrk="1" latinLnBrk="0" hangingPunct="1">
              <a:defRPr sz="1482" kern="1200">
                <a:solidFill>
                  <a:schemeClr val="tx1"/>
                </a:solidFill>
                <a:latin typeface="+mn-lt"/>
                <a:ea typeface="+mn-ea"/>
                <a:cs typeface="+mn-cs"/>
              </a:defRPr>
            </a:lvl9pPr>
          </a:lstStyle>
          <a:p>
            <a:endParaRPr lang="en-US" sz="3600" dirty="0">
              <a:gradFill>
                <a:gsLst>
                  <a:gs pos="1250">
                    <a:srgbClr val="FFB900"/>
                  </a:gs>
                  <a:gs pos="100000">
                    <a:srgbClr val="FFB900"/>
                  </a:gs>
                </a:gsLst>
                <a:lin ang="5400000" scaled="0"/>
              </a:gradFill>
            </a:endParaRPr>
          </a:p>
          <a:p>
            <a:r>
              <a:rPr lang="en-US" sz="3600" dirty="0">
                <a:gradFill>
                  <a:gsLst>
                    <a:gs pos="1250">
                      <a:srgbClr val="FFB900"/>
                    </a:gs>
                    <a:gs pos="100000">
                      <a:srgbClr val="FFB900"/>
                    </a:gs>
                  </a:gsLst>
                  <a:lin ang="5400000" scaled="0"/>
                </a:gradFill>
              </a:rPr>
              <a:t> The “Photo” Slide, #2</a:t>
            </a:r>
          </a:p>
          <a:p>
            <a:pPr marL="685800" lvl="1" indent="-457200">
              <a:buFont typeface="Arial" panose="020B0604020202020204" pitchFamily="34" charset="0"/>
              <a:buChar char="•"/>
            </a:pPr>
            <a:r>
              <a:rPr lang="en-US" sz="2800" dirty="0">
                <a:solidFill>
                  <a:schemeClr val="accent4"/>
                </a:solidFill>
              </a:rPr>
              <a:t>Add negative use cases as unit tests, not just positive use cases </a:t>
            </a:r>
          </a:p>
          <a:p>
            <a:pPr marL="685800" lvl="1" indent="-457200">
              <a:buFont typeface="Arial" panose="020B0604020202020204" pitchFamily="34" charset="0"/>
              <a:buChar char="•"/>
            </a:pPr>
            <a:r>
              <a:rPr lang="en-US" sz="2800" dirty="0">
                <a:solidFill>
                  <a:schemeClr val="accent4"/>
                </a:solidFill>
              </a:rPr>
              <a:t>Helping AppSec team tune web proxy scanners</a:t>
            </a:r>
          </a:p>
          <a:p>
            <a:pPr marL="685800" lvl="1" indent="-457200">
              <a:buFont typeface="Arial" panose="020B0604020202020204" pitchFamily="34" charset="0"/>
              <a:buChar char="•"/>
            </a:pPr>
            <a:r>
              <a:rPr lang="en-US" sz="2800" dirty="0">
                <a:solidFill>
                  <a:schemeClr val="accent4"/>
                </a:solidFill>
              </a:rPr>
              <a:t>If the AppSec team creates a security pipeline for testing for you, use it!</a:t>
            </a:r>
          </a:p>
          <a:p>
            <a:pPr marL="685800" lvl="1" indent="-457200">
              <a:buFont typeface="Arial" panose="020B0604020202020204" pitchFamily="34" charset="0"/>
              <a:buChar char="•"/>
            </a:pPr>
            <a:r>
              <a:rPr lang="en-US" sz="2800" dirty="0">
                <a:solidFill>
                  <a:schemeClr val="accent4"/>
                </a:solidFill>
              </a:rPr>
              <a:t>SCA: OWASP Dependency check, </a:t>
            </a:r>
            <a:r>
              <a:rPr lang="en-US" sz="2800" dirty="0" err="1">
                <a:solidFill>
                  <a:schemeClr val="accent4"/>
                </a:solidFill>
              </a:rPr>
              <a:t>Retire.js</a:t>
            </a:r>
            <a:r>
              <a:rPr lang="en-US" sz="2800" dirty="0">
                <a:solidFill>
                  <a:schemeClr val="accent4"/>
                </a:solidFill>
              </a:rPr>
              <a:t>, </a:t>
            </a:r>
            <a:r>
              <a:rPr lang="en-US" sz="2800" dirty="0" err="1">
                <a:solidFill>
                  <a:schemeClr val="accent4"/>
                </a:solidFill>
              </a:rPr>
              <a:t>Synk</a:t>
            </a:r>
            <a:r>
              <a:rPr lang="en-US" sz="2800" dirty="0">
                <a:solidFill>
                  <a:schemeClr val="accent4"/>
                </a:solidFill>
              </a:rPr>
              <a:t>, </a:t>
            </a:r>
            <a:r>
              <a:rPr lang="en-US" sz="2800" dirty="0" err="1">
                <a:solidFill>
                  <a:schemeClr val="accent4"/>
                </a:solidFill>
              </a:rPr>
              <a:t>Sonotype</a:t>
            </a:r>
            <a:r>
              <a:rPr lang="en-US" sz="2800" dirty="0">
                <a:solidFill>
                  <a:schemeClr val="accent4"/>
                </a:solidFill>
              </a:rPr>
              <a:t>, Contrast, White Source, etc. Tools to alert about known vulnerable code/ libraries/ components</a:t>
            </a:r>
          </a:p>
        </p:txBody>
      </p:sp>
      <p:sp>
        <p:nvSpPr>
          <p:cNvPr id="4" name="TextBox 3">
            <a:extLst>
              <a:ext uri="{FF2B5EF4-FFF2-40B4-BE49-F238E27FC236}">
                <a16:creationId xmlns:a16="http://schemas.microsoft.com/office/drawing/2014/main" id="{270137AF-1852-9E4F-8A0D-45908AD055A4}"/>
              </a:ext>
            </a:extLst>
          </p:cNvPr>
          <p:cNvSpPr txBox="1"/>
          <p:nvPr/>
        </p:nvSpPr>
        <p:spPr>
          <a:xfrm>
            <a:off x="10572751" y="6564260"/>
            <a:ext cx="1562100" cy="276999"/>
          </a:xfrm>
          <a:prstGeom prst="rect">
            <a:avLst/>
          </a:prstGeom>
          <a:noFill/>
        </p:spPr>
        <p:txBody>
          <a:bodyPr wrap="square" rtlCol="0">
            <a:spAutoFit/>
          </a:bodyPr>
          <a:lstStyle/>
          <a:p>
            <a:pPr algn="r"/>
            <a:r>
              <a:rPr lang="en-US" sz="1200" dirty="0">
                <a:solidFill>
                  <a:schemeClr val="accent4"/>
                </a:solidFill>
                <a:latin typeface="Museo Sans 100" charset="0"/>
                <a:ea typeface="Museo Sans 100" charset="0"/>
                <a:cs typeface="Museo Sans 100" charset="0"/>
              </a:rPr>
              <a:t>@</a:t>
            </a:r>
            <a:r>
              <a:rPr lang="en-US" sz="1200" dirty="0" err="1">
                <a:solidFill>
                  <a:schemeClr val="accent4"/>
                </a:solidFill>
                <a:latin typeface="Museo Sans 100" charset="0"/>
                <a:ea typeface="Museo Sans 100" charset="0"/>
                <a:cs typeface="Museo Sans 100" charset="0"/>
              </a:rPr>
              <a:t>SheHacksPurple</a:t>
            </a:r>
            <a:endParaRPr lang="en-US" sz="1200" dirty="0">
              <a:solidFill>
                <a:schemeClr val="accent4"/>
              </a:solidFill>
              <a:latin typeface="Museo Sans 100" charset="0"/>
              <a:ea typeface="Museo Sans 100" charset="0"/>
              <a:cs typeface="Museo Sans 100" charset="0"/>
            </a:endParaRPr>
          </a:p>
        </p:txBody>
      </p:sp>
    </p:spTree>
    <p:extLst>
      <p:ext uri="{BB962C8B-B14F-4D97-AF65-F5344CB8AC3E}">
        <p14:creationId xmlns:p14="http://schemas.microsoft.com/office/powerpoint/2010/main" val="26178810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a:solidFill>
                  <a:schemeClr val="bg2"/>
                </a:solidFill>
                <a:latin typeface="Museo Slab 500" charset="0"/>
                <a:ea typeface="Museo Slab 500" charset="0"/>
                <a:cs typeface="Museo Slab 500" charset="0"/>
              </a:rPr>
              <a:t>Faster Feedback</a:t>
            </a:r>
          </a:p>
        </p:txBody>
      </p:sp>
      <p:graphicFrame>
        <p:nvGraphicFramePr>
          <p:cNvPr id="11" name="Content Placeholder 5">
            <a:extLst>
              <a:ext uri="{FF2B5EF4-FFF2-40B4-BE49-F238E27FC236}">
                <a16:creationId xmlns:a16="http://schemas.microsoft.com/office/drawing/2014/main" id="{B1FD7DBE-9911-D847-BC2B-BA460612D401}"/>
              </a:ext>
            </a:extLst>
          </p:cNvPr>
          <p:cNvGraphicFramePr>
            <a:graphicFrameLocks/>
          </p:cNvGraphicFramePr>
          <p:nvPr>
            <p:extLst>
              <p:ext uri="{D42A27DB-BD31-4B8C-83A1-F6EECF244321}">
                <p14:modId xmlns:p14="http://schemas.microsoft.com/office/powerpoint/2010/main" val="1186516074"/>
              </p:ext>
            </p:extLst>
          </p:nvPr>
        </p:nvGraphicFramePr>
        <p:xfrm>
          <a:off x="838201" y="3657316"/>
          <a:ext cx="9830606" cy="31170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Left Arrow 11">
            <a:extLst>
              <a:ext uri="{FF2B5EF4-FFF2-40B4-BE49-F238E27FC236}">
                <a16:creationId xmlns:a16="http://schemas.microsoft.com/office/drawing/2014/main" id="{2F15CC01-E701-B648-A403-E294947B2EE0}"/>
              </a:ext>
            </a:extLst>
          </p:cNvPr>
          <p:cNvSpPr/>
          <p:nvPr/>
        </p:nvSpPr>
        <p:spPr>
          <a:xfrm>
            <a:off x="1636697" y="3533932"/>
            <a:ext cx="1273973" cy="1001040"/>
          </a:xfrm>
          <a:prstGeom prst="leftArrow">
            <a:avLst/>
          </a:prstGeom>
          <a:solidFill>
            <a:srgbClr val="2C1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B5019E"/>
              </a:solidFill>
            </a:endParaRPr>
          </a:p>
        </p:txBody>
      </p:sp>
      <p:sp>
        <p:nvSpPr>
          <p:cNvPr id="13" name="Left Arrow 12">
            <a:extLst>
              <a:ext uri="{FF2B5EF4-FFF2-40B4-BE49-F238E27FC236}">
                <a16:creationId xmlns:a16="http://schemas.microsoft.com/office/drawing/2014/main" id="{198C15DD-DD69-BE4B-8EF7-61206BAD9B61}"/>
              </a:ext>
            </a:extLst>
          </p:cNvPr>
          <p:cNvSpPr/>
          <p:nvPr/>
        </p:nvSpPr>
        <p:spPr>
          <a:xfrm>
            <a:off x="8806564" y="3533932"/>
            <a:ext cx="1273973" cy="1001040"/>
          </a:xfrm>
          <a:prstGeom prst="leftArrow">
            <a:avLst/>
          </a:prstGeom>
          <a:solidFill>
            <a:srgbClr val="E53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B5019E"/>
              </a:solidFill>
            </a:endParaRPr>
          </a:p>
        </p:txBody>
      </p:sp>
      <p:sp>
        <p:nvSpPr>
          <p:cNvPr id="14" name="Left Arrow 13">
            <a:extLst>
              <a:ext uri="{FF2B5EF4-FFF2-40B4-BE49-F238E27FC236}">
                <a16:creationId xmlns:a16="http://schemas.microsoft.com/office/drawing/2014/main" id="{752449F8-73D4-2349-93C3-C2451E7271CB}"/>
              </a:ext>
            </a:extLst>
          </p:cNvPr>
          <p:cNvSpPr/>
          <p:nvPr/>
        </p:nvSpPr>
        <p:spPr>
          <a:xfrm>
            <a:off x="3515659" y="3533932"/>
            <a:ext cx="1273973" cy="1001040"/>
          </a:xfrm>
          <a:prstGeom prst="leftArrow">
            <a:avLst/>
          </a:prstGeom>
          <a:solidFill>
            <a:srgbClr val="4536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B5019E"/>
              </a:solidFill>
            </a:endParaRPr>
          </a:p>
        </p:txBody>
      </p:sp>
      <p:sp>
        <p:nvSpPr>
          <p:cNvPr id="15" name="Left Arrow 14">
            <a:extLst>
              <a:ext uri="{FF2B5EF4-FFF2-40B4-BE49-F238E27FC236}">
                <a16:creationId xmlns:a16="http://schemas.microsoft.com/office/drawing/2014/main" id="{8C2C9B0C-FB72-7D4B-81C7-1F8E14A76AC7}"/>
              </a:ext>
            </a:extLst>
          </p:cNvPr>
          <p:cNvSpPr/>
          <p:nvPr/>
        </p:nvSpPr>
        <p:spPr>
          <a:xfrm>
            <a:off x="5394624" y="3533932"/>
            <a:ext cx="1273973" cy="1001040"/>
          </a:xfrm>
          <a:prstGeom prst="leftArrow">
            <a:avLst/>
          </a:prstGeom>
          <a:solidFill>
            <a:srgbClr val="615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B5019E"/>
              </a:solidFill>
            </a:endParaRPr>
          </a:p>
        </p:txBody>
      </p:sp>
      <p:sp>
        <p:nvSpPr>
          <p:cNvPr id="16" name="Left Arrow 15">
            <a:extLst>
              <a:ext uri="{FF2B5EF4-FFF2-40B4-BE49-F238E27FC236}">
                <a16:creationId xmlns:a16="http://schemas.microsoft.com/office/drawing/2014/main" id="{E3CCA3F7-D6C8-4A4F-8CAF-C978881C9B2E}"/>
              </a:ext>
            </a:extLst>
          </p:cNvPr>
          <p:cNvSpPr/>
          <p:nvPr/>
        </p:nvSpPr>
        <p:spPr>
          <a:xfrm>
            <a:off x="7075879" y="3533932"/>
            <a:ext cx="1273973" cy="1001040"/>
          </a:xfrm>
          <a:prstGeom prst="leftArrow">
            <a:avLst/>
          </a:prstGeom>
          <a:solidFill>
            <a:srgbClr val="925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B5019E"/>
              </a:solidFill>
            </a:endParaRPr>
          </a:p>
        </p:txBody>
      </p:sp>
      <p:sp>
        <p:nvSpPr>
          <p:cNvPr id="18" name="TextBox 17">
            <a:extLst>
              <a:ext uri="{FF2B5EF4-FFF2-40B4-BE49-F238E27FC236}">
                <a16:creationId xmlns:a16="http://schemas.microsoft.com/office/drawing/2014/main" id="{B1C7FADC-05C1-BF44-A343-953DBC927804}"/>
              </a:ext>
            </a:extLst>
          </p:cNvPr>
          <p:cNvSpPr txBox="1"/>
          <p:nvPr/>
        </p:nvSpPr>
        <p:spPr>
          <a:xfrm>
            <a:off x="4017594" y="2468737"/>
            <a:ext cx="4014298" cy="960263"/>
          </a:xfrm>
          <a:prstGeom prst="rect">
            <a:avLst/>
          </a:prstGeom>
          <a:noFill/>
        </p:spPr>
        <p:txBody>
          <a:bodyPr wrap="square" lIns="182880" tIns="146304" rIns="182880" bIns="146304" rtlCol="0" anchor="ctr">
            <a:spAutoFit/>
          </a:bodyPr>
          <a:lstStyle/>
          <a:p>
            <a:pPr marL="346075" indent="-346075">
              <a:lnSpc>
                <a:spcPct val="90000"/>
              </a:lnSpc>
              <a:spcAft>
                <a:spcPts val="600"/>
              </a:spcAft>
              <a:tabLst>
                <a:tab pos="284163" algn="l"/>
              </a:tabLst>
            </a:pPr>
            <a:r>
              <a:rPr lang="en-US" sz="4800" spc="-300" dirty="0">
                <a:solidFill>
                  <a:schemeClr val="accent4"/>
                </a:solidFill>
                <a:latin typeface="Museo Slab 300"/>
              </a:rPr>
              <a:t>= Pushing Left!</a:t>
            </a:r>
          </a:p>
        </p:txBody>
      </p:sp>
      <p:grpSp>
        <p:nvGrpSpPr>
          <p:cNvPr id="17" name="Group 16"/>
          <p:cNvGrpSpPr/>
          <p:nvPr/>
        </p:nvGrpSpPr>
        <p:grpSpPr>
          <a:xfrm>
            <a:off x="0" y="6318001"/>
            <a:ext cx="3075155" cy="540000"/>
            <a:chOff x="0" y="6318000"/>
            <a:chExt cx="3075155" cy="540000"/>
          </a:xfrm>
        </p:grpSpPr>
        <p:sp>
          <p:nvSpPr>
            <p:cNvPr id="19" name="Triangle 26"/>
            <p:cNvSpPr>
              <a:spLocks noChangeAspect="1"/>
            </p:cNvSpPr>
            <p:nvPr/>
          </p:nvSpPr>
          <p:spPr>
            <a:xfrm rot="10800000" flipV="1">
              <a:off x="0" y="6318000"/>
              <a:ext cx="3075155" cy="540000"/>
            </a:xfrm>
            <a:prstGeom prst="triangle">
              <a:avLst>
                <a:gd name="adj" fmla="val 100000"/>
              </a:avLst>
            </a:prstGeom>
            <a:solidFill>
              <a:srgbClr val="F059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0" name="Footer Placeholder 3"/>
            <p:cNvSpPr txBox="1">
              <a:spLocks/>
            </p:cNvSpPr>
            <p:nvPr/>
          </p:nvSpPr>
          <p:spPr>
            <a:xfrm>
              <a:off x="79321" y="6519761"/>
              <a:ext cx="1313410"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rgbClr val="463768"/>
                  </a:solidFill>
                  <a:latin typeface="Museo Sans 100" charset="0"/>
                  <a:ea typeface="Museo Sans 100" charset="0"/>
                  <a:cs typeface="Museo Sans 100" charset="0"/>
                </a:rPr>
                <a:t>@WeHackPurple</a:t>
              </a:r>
            </a:p>
          </p:txBody>
        </p:sp>
      </p:grpSp>
      <p:grpSp>
        <p:nvGrpSpPr>
          <p:cNvPr id="23" name="Group 22"/>
          <p:cNvGrpSpPr/>
          <p:nvPr/>
        </p:nvGrpSpPr>
        <p:grpSpPr>
          <a:xfrm>
            <a:off x="9283262" y="0"/>
            <a:ext cx="2908738" cy="540000"/>
            <a:chOff x="6235262" y="0"/>
            <a:chExt cx="2908738" cy="540000"/>
          </a:xfrm>
        </p:grpSpPr>
        <p:sp>
          <p:nvSpPr>
            <p:cNvPr id="24" name="Triangle 25"/>
            <p:cNvSpPr/>
            <p:nvPr/>
          </p:nvSpPr>
          <p:spPr>
            <a:xfrm flipV="1">
              <a:off x="6235262" y="0"/>
              <a:ext cx="2908738" cy="540000"/>
            </a:xfrm>
            <a:prstGeom prst="triangle">
              <a:avLst>
                <a:gd name="adj" fmla="val 100000"/>
              </a:avLst>
            </a:prstGeom>
            <a:solidFill>
              <a:srgbClr val="F059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5" name="TextBox 24"/>
            <p:cNvSpPr txBox="1"/>
            <p:nvPr/>
          </p:nvSpPr>
          <p:spPr>
            <a:xfrm>
              <a:off x="7637794" y="11466"/>
              <a:ext cx="1506206" cy="276999"/>
            </a:xfrm>
            <a:prstGeom prst="rect">
              <a:avLst/>
            </a:prstGeom>
            <a:noFill/>
          </p:spPr>
          <p:txBody>
            <a:bodyPr wrap="square" rtlCol="0">
              <a:spAutoFit/>
            </a:bodyPr>
            <a:lstStyle/>
            <a:p>
              <a:pPr algn="r"/>
              <a:r>
                <a:rPr lang="en-US" sz="1200" dirty="0">
                  <a:solidFill>
                    <a:srgbClr val="463768"/>
                  </a:solidFill>
                  <a:latin typeface="Museo Sans 100" charset="0"/>
                  <a:ea typeface="Museo Sans 100" charset="0"/>
                  <a:cs typeface="Museo Sans 100" charset="0"/>
                </a:rPr>
                <a:t>@</a:t>
              </a:r>
              <a:r>
                <a:rPr lang="en-US" sz="1200" dirty="0" err="1">
                  <a:solidFill>
                    <a:srgbClr val="463768"/>
                  </a:solidFill>
                  <a:latin typeface="Museo Sans 100" charset="0"/>
                  <a:ea typeface="Museo Sans 100" charset="0"/>
                  <a:cs typeface="Museo Sans 100" charset="0"/>
                </a:rPr>
                <a:t>SheHacksPurple</a:t>
              </a:r>
              <a:endParaRPr lang="en-US" sz="1200" dirty="0">
                <a:solidFill>
                  <a:srgbClr val="463768"/>
                </a:solidFill>
                <a:latin typeface="Museo Sans 100" charset="0"/>
                <a:ea typeface="Museo Sans 100" charset="0"/>
                <a:cs typeface="Museo Sans 100" charset="0"/>
              </a:endParaRPr>
            </a:p>
          </p:txBody>
        </p:sp>
      </p:grpSp>
      <p:sp>
        <p:nvSpPr>
          <p:cNvPr id="30" name="Content Placeholder 2"/>
          <p:cNvSpPr>
            <a:spLocks noGrp="1"/>
          </p:cNvSpPr>
          <p:nvPr>
            <p:ph idx="1"/>
          </p:nvPr>
        </p:nvSpPr>
        <p:spPr>
          <a:xfrm>
            <a:off x="2737434" y="1577269"/>
            <a:ext cx="7136530" cy="914400"/>
          </a:xfrm>
        </p:spPr>
        <p:txBody>
          <a:bodyPr anchor="ctr">
            <a:noAutofit/>
          </a:bodyPr>
          <a:lstStyle/>
          <a:p>
            <a:pPr marL="0" indent="0">
              <a:buNone/>
            </a:pPr>
            <a:r>
              <a:rPr lang="en-US" sz="4800" dirty="0">
                <a:solidFill>
                  <a:schemeClr val="accent4"/>
                </a:solidFill>
                <a:latin typeface="Museo Slab 300"/>
                <a:ea typeface="Museo Slab 300" charset="0"/>
                <a:cs typeface="Museo Slab 300" charset="0"/>
              </a:rPr>
              <a:t>Right </a:t>
            </a:r>
            <a:r>
              <a:rPr lang="en-US" sz="4800" dirty="0">
                <a:solidFill>
                  <a:schemeClr val="accent4"/>
                </a:solidFill>
                <a:latin typeface="Museo Slab 300"/>
              </a:rPr>
              <a:t>→</a:t>
            </a:r>
            <a:r>
              <a:rPr lang="en-US" sz="4800" dirty="0">
                <a:solidFill>
                  <a:schemeClr val="accent4"/>
                </a:solidFill>
                <a:latin typeface="Museo Slab 300"/>
                <a:ea typeface="Museo Slab 300" charset="0"/>
                <a:cs typeface="Museo Slab 300" charset="0"/>
              </a:rPr>
              <a:t> Left = Feedback</a:t>
            </a:r>
          </a:p>
        </p:txBody>
      </p:sp>
    </p:spTree>
    <p:extLst>
      <p:ext uri="{BB962C8B-B14F-4D97-AF65-F5344CB8AC3E}">
        <p14:creationId xmlns:p14="http://schemas.microsoft.com/office/powerpoint/2010/main" val="94839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P spid="12" grpId="0" animBg="1"/>
      <p:bldP spid="13" grpId="0" animBg="1"/>
      <p:bldP spid="14" grpId="0" animBg="1"/>
      <p:bldP spid="15" grpId="0" animBg="1"/>
      <p:bldP spid="16" grpId="0" animBg="1"/>
      <p:bldP spid="18" grpId="0"/>
      <p:bldP spid="30"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a:solidFill>
                  <a:schemeClr val="bg2"/>
                </a:solidFill>
                <a:latin typeface="Museo Slab 500" charset="0"/>
                <a:ea typeface="Museo Slab 500" charset="0"/>
                <a:cs typeface="Museo Slab 500" charset="0"/>
              </a:rPr>
              <a:t>DevOps and the “Shift Left” principle</a:t>
            </a:r>
          </a:p>
        </p:txBody>
      </p:sp>
      <p:sp>
        <p:nvSpPr>
          <p:cNvPr id="10" name="Content Placeholder 2"/>
          <p:cNvSpPr>
            <a:spLocks noGrp="1"/>
          </p:cNvSpPr>
          <p:nvPr>
            <p:ph idx="1"/>
          </p:nvPr>
        </p:nvSpPr>
        <p:spPr>
          <a:xfrm>
            <a:off x="528251" y="1788810"/>
            <a:ext cx="11135497" cy="925994"/>
          </a:xfrm>
        </p:spPr>
        <p:txBody>
          <a:bodyPr>
            <a:normAutofit fontScale="92500" lnSpcReduction="10000"/>
          </a:bodyPr>
          <a:lstStyle/>
          <a:p>
            <a:pPr marL="0" indent="0">
              <a:buNone/>
            </a:pPr>
            <a:r>
              <a:rPr lang="en-US" sz="3600" dirty="0">
                <a:solidFill>
                  <a:schemeClr val="accent4"/>
                </a:solidFill>
                <a:latin typeface="Museo Slab 300" charset="0"/>
                <a:ea typeface="Museo Slab 300" charset="0"/>
                <a:cs typeface="Museo Slab 300" charset="0"/>
              </a:rPr>
              <a:t>Fixing costs of quality &amp; security issues rises significantly as the development cycle advances</a:t>
            </a:r>
          </a:p>
        </p:txBody>
      </p:sp>
      <p:sp>
        <p:nvSpPr>
          <p:cNvPr id="69" name="Rectangle: Rounded Corners 14"/>
          <p:cNvSpPr/>
          <p:nvPr/>
        </p:nvSpPr>
        <p:spPr>
          <a:xfrm>
            <a:off x="1615902" y="2952083"/>
            <a:ext cx="2566378" cy="2209797"/>
          </a:xfrm>
          <a:prstGeom prst="roundRect">
            <a:avLst/>
          </a:prstGeom>
          <a:solidFill>
            <a:srgbClr val="FFB900"/>
          </a:solidFill>
          <a:ln w="10795" cap="flat" cmpd="sng" algn="ctr">
            <a:solidFill>
              <a:srgbClr val="FFB900">
                <a:shade val="50000"/>
              </a:srgbClr>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Segoe UI"/>
              <a:ea typeface="+mn-ea"/>
              <a:cs typeface="+mn-cs"/>
            </a:endParaRPr>
          </a:p>
        </p:txBody>
      </p:sp>
      <p:pic>
        <p:nvPicPr>
          <p:cNvPr id="70" name="Picture 69"/>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768301" y="3294459"/>
            <a:ext cx="1157415" cy="991351"/>
          </a:xfrm>
          <a:prstGeom prst="rect">
            <a:avLst/>
          </a:prstGeom>
        </p:spPr>
      </p:pic>
      <p:sp>
        <p:nvSpPr>
          <p:cNvPr id="71" name="TextBox 70"/>
          <p:cNvSpPr txBox="1"/>
          <p:nvPr/>
        </p:nvSpPr>
        <p:spPr>
          <a:xfrm>
            <a:off x="2444410" y="3154635"/>
            <a:ext cx="1191809" cy="300082"/>
          </a:xfrm>
          <a:prstGeom prst="rect">
            <a:avLst/>
          </a:prstGeom>
          <a:noFill/>
        </p:spPr>
        <p:txBody>
          <a:bodyPr wrap="square" rtlCol="0">
            <a:spAutoFit/>
          </a:bodyPr>
          <a:lstStyle/>
          <a:p>
            <a:pPr defTabSz="685800">
              <a:defRPr/>
            </a:pPr>
            <a:r>
              <a:rPr lang="en-US" sz="1350" dirty="0">
                <a:solidFill>
                  <a:srgbClr val="FFFFFF"/>
                </a:solidFill>
                <a:latin typeface="Raleway Light" panose="020B0403030101060003" pitchFamily="34" charset="0"/>
              </a:rPr>
              <a:t>CODING</a:t>
            </a:r>
          </a:p>
        </p:txBody>
      </p:sp>
      <p:sp>
        <p:nvSpPr>
          <p:cNvPr id="72" name="Rectangle: Rounded Corners 17"/>
          <p:cNvSpPr/>
          <p:nvPr/>
        </p:nvSpPr>
        <p:spPr>
          <a:xfrm>
            <a:off x="4282901" y="2980218"/>
            <a:ext cx="2029414" cy="2181662"/>
          </a:xfrm>
          <a:prstGeom prst="roundRect">
            <a:avLst/>
          </a:prstGeom>
          <a:solidFill>
            <a:srgbClr val="FFB900"/>
          </a:solidFill>
          <a:ln w="10795" cap="flat" cmpd="sng" algn="ctr">
            <a:solidFill>
              <a:srgbClr val="FFB900">
                <a:shade val="50000"/>
              </a:srgbClr>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Segoe UI"/>
              <a:ea typeface="+mn-ea"/>
              <a:cs typeface="+mn-cs"/>
            </a:endParaRPr>
          </a:p>
        </p:txBody>
      </p:sp>
      <p:sp>
        <p:nvSpPr>
          <p:cNvPr id="73" name="Rectangle: Rounded Corners 18"/>
          <p:cNvSpPr/>
          <p:nvPr/>
        </p:nvSpPr>
        <p:spPr>
          <a:xfrm>
            <a:off x="6426595" y="2952083"/>
            <a:ext cx="1925764" cy="2169184"/>
          </a:xfrm>
          <a:prstGeom prst="roundRect">
            <a:avLst/>
          </a:prstGeom>
          <a:solidFill>
            <a:srgbClr val="FFB900"/>
          </a:solidFill>
          <a:ln w="10795" cap="flat" cmpd="sng" algn="ctr">
            <a:solidFill>
              <a:srgbClr val="FFB900">
                <a:shade val="50000"/>
              </a:srgbClr>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Segoe UI"/>
              <a:ea typeface="+mn-ea"/>
              <a:cs typeface="+mn-cs"/>
            </a:endParaRPr>
          </a:p>
        </p:txBody>
      </p:sp>
      <p:sp>
        <p:nvSpPr>
          <p:cNvPr id="74" name="Rectangle: Rounded Corners 19"/>
          <p:cNvSpPr/>
          <p:nvPr/>
        </p:nvSpPr>
        <p:spPr>
          <a:xfrm>
            <a:off x="8466639" y="2952081"/>
            <a:ext cx="2140862" cy="2169185"/>
          </a:xfrm>
          <a:prstGeom prst="roundRect">
            <a:avLst/>
          </a:prstGeom>
          <a:solidFill>
            <a:srgbClr val="FFB900"/>
          </a:solidFill>
          <a:ln w="10795" cap="flat" cmpd="sng" algn="ctr">
            <a:solidFill>
              <a:srgbClr val="FFB900">
                <a:shade val="50000"/>
              </a:srgbClr>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Segoe UI"/>
              <a:ea typeface="+mn-ea"/>
              <a:cs typeface="+mn-cs"/>
            </a:endParaRPr>
          </a:p>
        </p:txBody>
      </p:sp>
      <p:sp>
        <p:nvSpPr>
          <p:cNvPr id="75" name="TextBox 74"/>
          <p:cNvSpPr txBox="1"/>
          <p:nvPr/>
        </p:nvSpPr>
        <p:spPr>
          <a:xfrm>
            <a:off x="8931101" y="3180681"/>
            <a:ext cx="1812948" cy="300082"/>
          </a:xfrm>
          <a:prstGeom prst="rect">
            <a:avLst/>
          </a:prstGeom>
          <a:noFill/>
        </p:spPr>
        <p:txBody>
          <a:bodyPr wrap="square" rtlCol="0">
            <a:spAutoFit/>
          </a:bodyPr>
          <a:lstStyle/>
          <a:p>
            <a:pPr defTabSz="685800">
              <a:defRPr/>
            </a:pPr>
            <a:r>
              <a:rPr lang="en-US" sz="1350" dirty="0">
                <a:solidFill>
                  <a:srgbClr val="FFFFFF"/>
                </a:solidFill>
                <a:latin typeface="Raleway Light" panose="020B0403030101060003" pitchFamily="34" charset="0"/>
              </a:rPr>
              <a:t>PRODUCTION</a:t>
            </a:r>
          </a:p>
        </p:txBody>
      </p:sp>
      <p:sp>
        <p:nvSpPr>
          <p:cNvPr id="76" name="TextBox 75"/>
          <p:cNvSpPr txBox="1"/>
          <p:nvPr/>
        </p:nvSpPr>
        <p:spPr>
          <a:xfrm>
            <a:off x="6737810" y="3294459"/>
            <a:ext cx="1498425" cy="300082"/>
          </a:xfrm>
          <a:prstGeom prst="rect">
            <a:avLst/>
          </a:prstGeom>
          <a:noFill/>
        </p:spPr>
        <p:txBody>
          <a:bodyPr wrap="square" rtlCol="0">
            <a:spAutoFit/>
          </a:bodyPr>
          <a:lstStyle/>
          <a:p>
            <a:pPr defTabSz="685800">
              <a:defRPr/>
            </a:pPr>
            <a:r>
              <a:rPr lang="en-US" sz="1350" dirty="0">
                <a:solidFill>
                  <a:srgbClr val="FFFFFF"/>
                </a:solidFill>
                <a:latin typeface="Raleway Light" panose="020B0403030101060003" pitchFamily="34" charset="0"/>
              </a:rPr>
              <a:t>QA &amp; SECURITY</a:t>
            </a:r>
          </a:p>
        </p:txBody>
      </p:sp>
      <p:sp>
        <p:nvSpPr>
          <p:cNvPr id="77" name="TextBox 76"/>
          <p:cNvSpPr txBox="1"/>
          <p:nvPr/>
        </p:nvSpPr>
        <p:spPr>
          <a:xfrm>
            <a:off x="4727250" y="3180681"/>
            <a:ext cx="963735" cy="300082"/>
          </a:xfrm>
          <a:prstGeom prst="rect">
            <a:avLst/>
          </a:prstGeom>
          <a:noFill/>
        </p:spPr>
        <p:txBody>
          <a:bodyPr wrap="square" rtlCol="0">
            <a:spAutoFit/>
          </a:bodyPr>
          <a:lstStyle/>
          <a:p>
            <a:pPr defTabSz="685800">
              <a:defRPr/>
            </a:pPr>
            <a:r>
              <a:rPr lang="en-US" sz="1350" dirty="0">
                <a:solidFill>
                  <a:srgbClr val="FFFFFF"/>
                </a:solidFill>
                <a:latin typeface="Raleway Light" panose="020B0403030101060003" pitchFamily="34" charset="0"/>
              </a:rPr>
              <a:t>BUILD</a:t>
            </a:r>
          </a:p>
        </p:txBody>
      </p:sp>
      <p:pic>
        <p:nvPicPr>
          <p:cNvPr id="78" name="Picture 77"/>
          <p:cNvPicPr>
            <a:picLocks noChangeAspect="1"/>
          </p:cNvPicPr>
          <p:nvPr/>
        </p:nvPicPr>
        <p:blipFill>
          <a:blip r:embed="rId4"/>
          <a:stretch>
            <a:fillRect/>
          </a:stretch>
        </p:blipFill>
        <p:spPr>
          <a:xfrm>
            <a:off x="4003200" y="3256880"/>
            <a:ext cx="1989289" cy="1960429"/>
          </a:xfrm>
          <a:prstGeom prst="rect">
            <a:avLst/>
          </a:prstGeom>
        </p:spPr>
      </p:pic>
      <p:pic>
        <p:nvPicPr>
          <p:cNvPr id="79" name="Picture 78"/>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615901" y="4094330"/>
            <a:ext cx="1157415" cy="991351"/>
          </a:xfrm>
          <a:prstGeom prst="rect">
            <a:avLst/>
          </a:prstGeom>
        </p:spPr>
      </p:pic>
      <p:pic>
        <p:nvPicPr>
          <p:cNvPr id="80" name="Picture 79"/>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682701" y="3941930"/>
            <a:ext cx="1157415" cy="991351"/>
          </a:xfrm>
          <a:prstGeom prst="rect">
            <a:avLst/>
          </a:prstGeom>
        </p:spPr>
      </p:pic>
      <p:pic>
        <p:nvPicPr>
          <p:cNvPr id="81" name="Picture 80"/>
          <p:cNvPicPr>
            <a:picLocks noChangeAspect="1"/>
          </p:cNvPicPr>
          <p:nvPr/>
        </p:nvPicPr>
        <p:blipFill>
          <a:blip r:embed="rId5"/>
          <a:stretch>
            <a:fillRect/>
          </a:stretch>
        </p:blipFill>
        <p:spPr>
          <a:xfrm>
            <a:off x="6416501" y="3485481"/>
            <a:ext cx="1630063" cy="1524000"/>
          </a:xfrm>
          <a:prstGeom prst="rect">
            <a:avLst/>
          </a:prstGeom>
        </p:spPr>
      </p:pic>
      <p:pic>
        <p:nvPicPr>
          <p:cNvPr id="82" name="Picture 81"/>
          <p:cNvPicPr>
            <a:picLocks noChangeAspect="1"/>
          </p:cNvPicPr>
          <p:nvPr/>
        </p:nvPicPr>
        <p:blipFill>
          <a:blip r:embed="rId6"/>
          <a:stretch>
            <a:fillRect/>
          </a:stretch>
        </p:blipFill>
        <p:spPr>
          <a:xfrm>
            <a:off x="8466639" y="3403676"/>
            <a:ext cx="2043898" cy="1607753"/>
          </a:xfrm>
          <a:prstGeom prst="rect">
            <a:avLst/>
          </a:prstGeom>
        </p:spPr>
      </p:pic>
      <p:sp>
        <p:nvSpPr>
          <p:cNvPr id="83" name="Arrow: Right 33"/>
          <p:cNvSpPr/>
          <p:nvPr/>
        </p:nvSpPr>
        <p:spPr>
          <a:xfrm>
            <a:off x="3444701" y="3923567"/>
            <a:ext cx="558499" cy="344272"/>
          </a:xfrm>
          <a:prstGeom prst="rightArrow">
            <a:avLst/>
          </a:prstGeom>
          <a:solidFill>
            <a:srgbClr val="353535">
              <a:alpha val="63000"/>
            </a:srgbClr>
          </a:solidFill>
          <a:ln w="10795"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Segoe UI"/>
              <a:ea typeface="+mn-ea"/>
              <a:cs typeface="+mn-cs"/>
            </a:endParaRPr>
          </a:p>
        </p:txBody>
      </p:sp>
      <p:sp>
        <p:nvSpPr>
          <p:cNvPr id="84" name="Arrow: Right 34"/>
          <p:cNvSpPr/>
          <p:nvPr/>
        </p:nvSpPr>
        <p:spPr>
          <a:xfrm>
            <a:off x="5717850" y="3916913"/>
            <a:ext cx="557727" cy="342139"/>
          </a:xfrm>
          <a:prstGeom prst="rightArrow">
            <a:avLst/>
          </a:prstGeom>
          <a:solidFill>
            <a:srgbClr val="353535">
              <a:alpha val="63000"/>
            </a:srgbClr>
          </a:solidFill>
          <a:ln w="10795"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Segoe UI"/>
              <a:ea typeface="+mn-ea"/>
              <a:cs typeface="+mn-cs"/>
            </a:endParaRPr>
          </a:p>
        </p:txBody>
      </p:sp>
      <p:sp>
        <p:nvSpPr>
          <p:cNvPr id="85" name="Arrow: Right 35"/>
          <p:cNvSpPr/>
          <p:nvPr/>
        </p:nvSpPr>
        <p:spPr>
          <a:xfrm>
            <a:off x="7864302" y="3866481"/>
            <a:ext cx="448134" cy="344272"/>
          </a:xfrm>
          <a:prstGeom prst="rightArrow">
            <a:avLst/>
          </a:prstGeom>
          <a:solidFill>
            <a:srgbClr val="353535">
              <a:alpha val="63000"/>
            </a:srgbClr>
          </a:solidFill>
          <a:ln w="10795"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Segoe UI"/>
              <a:ea typeface="+mn-ea"/>
              <a:cs typeface="+mn-cs"/>
            </a:endParaRPr>
          </a:p>
        </p:txBody>
      </p:sp>
      <p:sp>
        <p:nvSpPr>
          <p:cNvPr id="86" name="Rectangle 85"/>
          <p:cNvSpPr/>
          <p:nvPr/>
        </p:nvSpPr>
        <p:spPr>
          <a:xfrm>
            <a:off x="1615902" y="5431226"/>
            <a:ext cx="2372976" cy="530525"/>
          </a:xfrm>
          <a:prstGeom prst="rect">
            <a:avLst/>
          </a:prstGeom>
          <a:no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800" b="1" dirty="0">
                <a:solidFill>
                  <a:srgbClr val="FFFFFF"/>
                </a:solidFill>
                <a:effectLst>
                  <a:outerShdw blurRad="50800" dist="50800" dir="5400000" algn="ctr" rotWithShape="0">
                    <a:srgbClr val="000000">
                      <a:alpha val="0"/>
                    </a:srgbClr>
                  </a:outerShdw>
                </a:effectLst>
                <a:latin typeface="Raleway Light" panose="020B0403030101060003" pitchFamily="34" charset="0"/>
              </a:rPr>
              <a:t>$80/defect</a:t>
            </a:r>
          </a:p>
        </p:txBody>
      </p:sp>
      <p:sp>
        <p:nvSpPr>
          <p:cNvPr id="87" name="Rectangle 86"/>
          <p:cNvSpPr/>
          <p:nvPr/>
        </p:nvSpPr>
        <p:spPr>
          <a:xfrm>
            <a:off x="4422451" y="5431226"/>
            <a:ext cx="1661265" cy="530525"/>
          </a:xfrm>
          <a:prstGeom prst="rect">
            <a:avLst/>
          </a:prstGeom>
          <a:no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800" b="1" dirty="0">
                <a:solidFill>
                  <a:srgbClr val="FFFFFF"/>
                </a:solidFill>
                <a:latin typeface="Raleway Light" panose="020B0403030101060003" pitchFamily="34" charset="0"/>
              </a:rPr>
              <a:t>$240/defect</a:t>
            </a:r>
          </a:p>
        </p:txBody>
      </p:sp>
      <p:sp>
        <p:nvSpPr>
          <p:cNvPr id="88" name="Rectangle 87"/>
          <p:cNvSpPr/>
          <p:nvPr/>
        </p:nvSpPr>
        <p:spPr>
          <a:xfrm>
            <a:off x="6492702" y="5431226"/>
            <a:ext cx="1667334" cy="530525"/>
          </a:xfrm>
          <a:prstGeom prst="rect">
            <a:avLst/>
          </a:prstGeom>
          <a:no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800" b="1" dirty="0">
                <a:solidFill>
                  <a:srgbClr val="FFFFFF"/>
                </a:solidFill>
                <a:latin typeface="Raleway Light" panose="020B0403030101060003" pitchFamily="34" charset="0"/>
              </a:rPr>
              <a:t>$960/defect</a:t>
            </a:r>
          </a:p>
        </p:txBody>
      </p:sp>
      <p:sp>
        <p:nvSpPr>
          <p:cNvPr id="89" name="Rectangle 88"/>
          <p:cNvSpPr/>
          <p:nvPr/>
        </p:nvSpPr>
        <p:spPr>
          <a:xfrm>
            <a:off x="8550102" y="5431226"/>
            <a:ext cx="1908477" cy="530525"/>
          </a:xfrm>
          <a:prstGeom prst="rect">
            <a:avLst/>
          </a:prstGeom>
          <a:no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800" b="1" dirty="0">
                <a:solidFill>
                  <a:srgbClr val="FFFFFF"/>
                </a:solidFill>
                <a:latin typeface="Raleway Light" panose="020B0403030101060003" pitchFamily="34" charset="0"/>
              </a:rPr>
              <a:t>$7,600/defect</a:t>
            </a:r>
          </a:p>
        </p:txBody>
      </p:sp>
      <p:sp>
        <p:nvSpPr>
          <p:cNvPr id="90" name="TextBox 89"/>
          <p:cNvSpPr txBox="1"/>
          <p:nvPr/>
        </p:nvSpPr>
        <p:spPr>
          <a:xfrm>
            <a:off x="3840116" y="6588001"/>
            <a:ext cx="3303270" cy="276999"/>
          </a:xfrm>
          <a:prstGeom prst="rect">
            <a:avLst/>
          </a:prstGeom>
          <a:noFill/>
        </p:spPr>
        <p:txBody>
          <a:bodyPr wrap="square" rtlCol="0">
            <a:spAutoFit/>
          </a:bodyPr>
          <a:lstStyle/>
          <a:p>
            <a:pPr defTabSz="685800">
              <a:defRPr/>
            </a:pPr>
            <a:r>
              <a:rPr lang="en-US" sz="1200" dirty="0">
                <a:solidFill>
                  <a:srgbClr val="FFFFFF"/>
                </a:solidFill>
                <a:latin typeface="Raleway Light" panose="020B0403030101060003" pitchFamily="34" charset="0"/>
              </a:rPr>
              <a:t>Source: </a:t>
            </a:r>
            <a:r>
              <a:rPr lang="en-US" sz="1200" dirty="0" err="1">
                <a:solidFill>
                  <a:srgbClr val="FFFFFF"/>
                </a:solidFill>
                <a:latin typeface="Raleway Light" panose="020B0403030101060003" pitchFamily="34" charset="0"/>
              </a:rPr>
              <a:t>Ponemon</a:t>
            </a:r>
            <a:r>
              <a:rPr lang="en-US" sz="1200" dirty="0">
                <a:solidFill>
                  <a:srgbClr val="FFFFFF"/>
                </a:solidFill>
                <a:latin typeface="Raleway Light" panose="020B0403030101060003" pitchFamily="34" charset="0"/>
              </a:rPr>
              <a:t> Institute Research</a:t>
            </a:r>
          </a:p>
        </p:txBody>
      </p:sp>
      <p:grpSp>
        <p:nvGrpSpPr>
          <p:cNvPr id="32" name="Group 31"/>
          <p:cNvGrpSpPr/>
          <p:nvPr/>
        </p:nvGrpSpPr>
        <p:grpSpPr>
          <a:xfrm>
            <a:off x="0" y="6318001"/>
            <a:ext cx="3075155" cy="540000"/>
            <a:chOff x="0" y="6318000"/>
            <a:chExt cx="3075155" cy="540000"/>
          </a:xfrm>
        </p:grpSpPr>
        <p:sp>
          <p:nvSpPr>
            <p:cNvPr id="33" name="Triangle 26"/>
            <p:cNvSpPr>
              <a:spLocks noChangeAspect="1"/>
            </p:cNvSpPr>
            <p:nvPr/>
          </p:nvSpPr>
          <p:spPr>
            <a:xfrm rot="10800000" flipV="1">
              <a:off x="0" y="6318000"/>
              <a:ext cx="3075155" cy="540000"/>
            </a:xfrm>
            <a:prstGeom prst="triangle">
              <a:avLst>
                <a:gd name="adj" fmla="val 100000"/>
              </a:avLst>
            </a:prstGeom>
            <a:solidFill>
              <a:srgbClr val="F059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4" name="Footer Placeholder 3"/>
            <p:cNvSpPr txBox="1">
              <a:spLocks/>
            </p:cNvSpPr>
            <p:nvPr/>
          </p:nvSpPr>
          <p:spPr>
            <a:xfrm>
              <a:off x="79321" y="6519761"/>
              <a:ext cx="1313410"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rgbClr val="463768"/>
                  </a:solidFill>
                  <a:latin typeface="Museo Sans 100" charset="0"/>
                  <a:ea typeface="Museo Sans 100" charset="0"/>
                  <a:cs typeface="Museo Sans 100" charset="0"/>
                </a:rPr>
                <a:t>@WeHackPurple</a:t>
              </a:r>
            </a:p>
          </p:txBody>
        </p:sp>
      </p:grpSp>
      <p:grpSp>
        <p:nvGrpSpPr>
          <p:cNvPr id="35" name="Group 34"/>
          <p:cNvGrpSpPr/>
          <p:nvPr/>
        </p:nvGrpSpPr>
        <p:grpSpPr>
          <a:xfrm>
            <a:off x="9283262" y="0"/>
            <a:ext cx="2908738" cy="540000"/>
            <a:chOff x="6235262" y="0"/>
            <a:chExt cx="2908738" cy="540000"/>
          </a:xfrm>
        </p:grpSpPr>
        <p:sp>
          <p:nvSpPr>
            <p:cNvPr id="36" name="Triangle 25"/>
            <p:cNvSpPr/>
            <p:nvPr/>
          </p:nvSpPr>
          <p:spPr>
            <a:xfrm flipV="1">
              <a:off x="6235262" y="0"/>
              <a:ext cx="2908738" cy="540000"/>
            </a:xfrm>
            <a:prstGeom prst="triangle">
              <a:avLst>
                <a:gd name="adj" fmla="val 100000"/>
              </a:avLst>
            </a:prstGeom>
            <a:solidFill>
              <a:srgbClr val="F059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7" name="TextBox 36"/>
            <p:cNvSpPr txBox="1"/>
            <p:nvPr/>
          </p:nvSpPr>
          <p:spPr>
            <a:xfrm>
              <a:off x="7637794" y="11466"/>
              <a:ext cx="1506206" cy="276999"/>
            </a:xfrm>
            <a:prstGeom prst="rect">
              <a:avLst/>
            </a:prstGeom>
            <a:noFill/>
          </p:spPr>
          <p:txBody>
            <a:bodyPr wrap="square" rtlCol="0">
              <a:spAutoFit/>
            </a:bodyPr>
            <a:lstStyle/>
            <a:p>
              <a:pPr algn="r"/>
              <a:r>
                <a:rPr lang="en-US" sz="1200" dirty="0">
                  <a:solidFill>
                    <a:srgbClr val="463768"/>
                  </a:solidFill>
                  <a:latin typeface="Museo Sans 100" charset="0"/>
                  <a:ea typeface="Museo Sans 100" charset="0"/>
                  <a:cs typeface="Museo Sans 100" charset="0"/>
                </a:rPr>
                <a:t>@</a:t>
              </a:r>
              <a:r>
                <a:rPr lang="en-US" sz="1200" dirty="0" err="1">
                  <a:solidFill>
                    <a:srgbClr val="463768"/>
                  </a:solidFill>
                  <a:latin typeface="Museo Sans 100" charset="0"/>
                  <a:ea typeface="Museo Sans 100" charset="0"/>
                  <a:cs typeface="Museo Sans 100" charset="0"/>
                </a:rPr>
                <a:t>SheHacksPurple</a:t>
              </a:r>
              <a:endParaRPr lang="en-US" sz="1200" dirty="0">
                <a:solidFill>
                  <a:srgbClr val="463768"/>
                </a:solidFill>
                <a:latin typeface="Museo Sans 100" charset="0"/>
                <a:ea typeface="Museo Sans 100" charset="0"/>
                <a:cs typeface="Museo Sans 100" charset="0"/>
              </a:endParaRPr>
            </a:p>
          </p:txBody>
        </p:sp>
      </p:grpSp>
    </p:spTree>
    <p:extLst>
      <p:ext uri="{BB962C8B-B14F-4D97-AF65-F5344CB8AC3E}">
        <p14:creationId xmlns:p14="http://schemas.microsoft.com/office/powerpoint/2010/main" val="1887597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1" grpId="0"/>
      <p:bldP spid="72" grpId="0" animBg="1"/>
      <p:bldP spid="73" grpId="0" animBg="1"/>
      <p:bldP spid="74" grpId="0" animBg="1"/>
      <p:bldP spid="75" grpId="0"/>
      <p:bldP spid="76" grpId="0"/>
      <p:bldP spid="77" grpId="0"/>
      <p:bldP spid="83" grpId="0" animBg="1"/>
      <p:bldP spid="84" grpId="0" animBg="1"/>
      <p:bldP spid="85" grpId="0" animBg="1"/>
      <p:bldP spid="86" grpId="0" animBg="1"/>
      <p:bldP spid="87" grpId="0" animBg="1"/>
      <p:bldP spid="88" grpId="0" animBg="1"/>
      <p:bldP spid="8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a:extLst>
              <a:ext uri="{FF2B5EF4-FFF2-40B4-BE49-F238E27FC236}">
                <a16:creationId xmlns:a16="http://schemas.microsoft.com/office/drawing/2014/main" id="{E90D14C6-0F0A-8346-90BC-07E71F23477F}"/>
              </a:ext>
            </a:extLst>
          </p:cNvPr>
          <p:cNvSpPr>
            <a:spLocks noGrp="1"/>
          </p:cNvSpPr>
          <p:nvPr>
            <p:ph type="title"/>
          </p:nvPr>
        </p:nvSpPr>
        <p:spPr>
          <a:xfrm>
            <a:off x="1725930" y="289512"/>
            <a:ext cx="8741880" cy="899665"/>
          </a:xfrm>
        </p:spPr>
        <p:txBody>
          <a:bodyPr/>
          <a:lstStyle/>
          <a:p>
            <a:r>
              <a:rPr lang="en-US" dirty="0">
                <a:solidFill>
                  <a:schemeClr val="bg2"/>
                </a:solidFill>
              </a:rPr>
              <a:t>What does this mean for Security? </a:t>
            </a:r>
          </a:p>
        </p:txBody>
      </p:sp>
      <p:sp>
        <p:nvSpPr>
          <p:cNvPr id="6" name="Text Placeholder 5">
            <a:extLst>
              <a:ext uri="{FF2B5EF4-FFF2-40B4-BE49-F238E27FC236}">
                <a16:creationId xmlns:a16="http://schemas.microsoft.com/office/drawing/2014/main" id="{002A9CCB-5D27-DD4E-8711-99CE7832FD50}"/>
              </a:ext>
            </a:extLst>
          </p:cNvPr>
          <p:cNvSpPr txBox="1">
            <a:spLocks/>
          </p:cNvSpPr>
          <p:nvPr/>
        </p:nvSpPr>
        <p:spPr>
          <a:xfrm>
            <a:off x="1802968" y="1067528"/>
            <a:ext cx="8636432" cy="4475071"/>
          </a:xfrm>
        </p:spPr>
        <p:txBody>
          <a:bodyPr/>
          <a:lstStyle>
            <a:defPPr>
              <a:defRPr lang="en-US"/>
            </a:defPPr>
            <a:lvl1pPr marL="0" algn="l" defTabSz="768113" rtl="0" eaLnBrk="1" latinLnBrk="0" hangingPunct="1">
              <a:defRPr sz="1482" kern="1200">
                <a:solidFill>
                  <a:schemeClr val="tx1"/>
                </a:solidFill>
                <a:latin typeface="+mn-lt"/>
                <a:ea typeface="+mn-ea"/>
                <a:cs typeface="+mn-cs"/>
              </a:defRPr>
            </a:lvl1pPr>
            <a:lvl2pPr marL="384057" algn="l" defTabSz="768113" rtl="0" eaLnBrk="1" latinLnBrk="0" hangingPunct="1">
              <a:defRPr sz="1482" kern="1200">
                <a:solidFill>
                  <a:schemeClr val="tx1"/>
                </a:solidFill>
                <a:latin typeface="+mn-lt"/>
                <a:ea typeface="+mn-ea"/>
                <a:cs typeface="+mn-cs"/>
              </a:defRPr>
            </a:lvl2pPr>
            <a:lvl3pPr marL="768113" algn="l" defTabSz="768113" rtl="0" eaLnBrk="1" latinLnBrk="0" hangingPunct="1">
              <a:defRPr sz="1482" kern="1200">
                <a:solidFill>
                  <a:schemeClr val="tx1"/>
                </a:solidFill>
                <a:latin typeface="+mn-lt"/>
                <a:ea typeface="+mn-ea"/>
                <a:cs typeface="+mn-cs"/>
              </a:defRPr>
            </a:lvl3pPr>
            <a:lvl4pPr marL="1152170" algn="l" defTabSz="768113" rtl="0" eaLnBrk="1" latinLnBrk="0" hangingPunct="1">
              <a:defRPr sz="1482" kern="1200">
                <a:solidFill>
                  <a:schemeClr val="tx1"/>
                </a:solidFill>
                <a:latin typeface="+mn-lt"/>
                <a:ea typeface="+mn-ea"/>
                <a:cs typeface="+mn-cs"/>
              </a:defRPr>
            </a:lvl4pPr>
            <a:lvl5pPr marL="1536226" algn="l" defTabSz="768113" rtl="0" eaLnBrk="1" latinLnBrk="0" hangingPunct="1">
              <a:defRPr sz="1482" kern="1200">
                <a:solidFill>
                  <a:schemeClr val="tx1"/>
                </a:solidFill>
                <a:latin typeface="+mn-lt"/>
                <a:ea typeface="+mn-ea"/>
                <a:cs typeface="+mn-cs"/>
              </a:defRPr>
            </a:lvl5pPr>
            <a:lvl6pPr marL="1920283" algn="l" defTabSz="768113" rtl="0" eaLnBrk="1" latinLnBrk="0" hangingPunct="1">
              <a:defRPr sz="1482" kern="1200">
                <a:solidFill>
                  <a:schemeClr val="tx1"/>
                </a:solidFill>
                <a:latin typeface="+mn-lt"/>
                <a:ea typeface="+mn-ea"/>
                <a:cs typeface="+mn-cs"/>
              </a:defRPr>
            </a:lvl6pPr>
            <a:lvl7pPr marL="2304339" algn="l" defTabSz="768113" rtl="0" eaLnBrk="1" latinLnBrk="0" hangingPunct="1">
              <a:defRPr sz="1482" kern="1200">
                <a:solidFill>
                  <a:schemeClr val="tx1"/>
                </a:solidFill>
                <a:latin typeface="+mn-lt"/>
                <a:ea typeface="+mn-ea"/>
                <a:cs typeface="+mn-cs"/>
              </a:defRPr>
            </a:lvl7pPr>
            <a:lvl8pPr marL="2688396" algn="l" defTabSz="768113" rtl="0" eaLnBrk="1" latinLnBrk="0" hangingPunct="1">
              <a:defRPr sz="1482" kern="1200">
                <a:solidFill>
                  <a:schemeClr val="tx1"/>
                </a:solidFill>
                <a:latin typeface="+mn-lt"/>
                <a:ea typeface="+mn-ea"/>
                <a:cs typeface="+mn-cs"/>
              </a:defRPr>
            </a:lvl8pPr>
            <a:lvl9pPr marL="3072453" algn="l" defTabSz="768113" rtl="0" eaLnBrk="1" latinLnBrk="0" hangingPunct="1">
              <a:defRPr sz="1482" kern="1200">
                <a:solidFill>
                  <a:schemeClr val="tx1"/>
                </a:solidFill>
                <a:latin typeface="+mn-lt"/>
                <a:ea typeface="+mn-ea"/>
                <a:cs typeface="+mn-cs"/>
              </a:defRPr>
            </a:lvl9pPr>
          </a:lstStyle>
          <a:p>
            <a:endParaRPr lang="en-US" sz="2800" dirty="0"/>
          </a:p>
        </p:txBody>
      </p:sp>
      <p:sp>
        <p:nvSpPr>
          <p:cNvPr id="12" name="Content Placeholder 2">
            <a:extLst>
              <a:ext uri="{FF2B5EF4-FFF2-40B4-BE49-F238E27FC236}">
                <a16:creationId xmlns:a16="http://schemas.microsoft.com/office/drawing/2014/main" id="{05EFE04C-9735-3F45-8C9C-718553DAB9D4}"/>
              </a:ext>
            </a:extLst>
          </p:cNvPr>
          <p:cNvSpPr txBox="1">
            <a:spLocks/>
          </p:cNvSpPr>
          <p:nvPr/>
        </p:nvSpPr>
        <p:spPr>
          <a:xfrm>
            <a:off x="1540823" y="6587728"/>
            <a:ext cx="7412868" cy="3394472"/>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solidFill>
                  <a:schemeClr val="bg2"/>
                </a:solidFill>
              </a:rPr>
              <a:t>Photo: #</a:t>
            </a:r>
            <a:r>
              <a:rPr lang="en-US" sz="1600" dirty="0" err="1">
                <a:solidFill>
                  <a:schemeClr val="bg2"/>
                </a:solidFill>
              </a:rPr>
              <a:t>WOCTechChat</a:t>
            </a:r>
            <a:endParaRPr lang="en-US" sz="1600" dirty="0">
              <a:solidFill>
                <a:schemeClr val="bg2"/>
              </a:solidFill>
            </a:endParaRPr>
          </a:p>
        </p:txBody>
      </p:sp>
      <p:pic>
        <p:nvPicPr>
          <p:cNvPr id="3" name="Picture 2">
            <a:extLst>
              <a:ext uri="{FF2B5EF4-FFF2-40B4-BE49-F238E27FC236}">
                <a16:creationId xmlns:a16="http://schemas.microsoft.com/office/drawing/2014/main" id="{D5418D87-A279-114A-A780-C04F8752CE14}"/>
              </a:ext>
            </a:extLst>
          </p:cNvPr>
          <p:cNvPicPr>
            <a:picLocks noChangeAspect="1"/>
          </p:cNvPicPr>
          <p:nvPr/>
        </p:nvPicPr>
        <p:blipFill>
          <a:blip r:embed="rId3"/>
          <a:stretch>
            <a:fillRect/>
          </a:stretch>
        </p:blipFill>
        <p:spPr>
          <a:xfrm>
            <a:off x="2362200" y="1295401"/>
            <a:ext cx="7340600" cy="4909027"/>
          </a:xfrm>
          <a:prstGeom prst="rect">
            <a:avLst/>
          </a:prstGeom>
        </p:spPr>
      </p:pic>
      <p:sp>
        <p:nvSpPr>
          <p:cNvPr id="7" name="TextBox 6">
            <a:extLst>
              <a:ext uri="{FF2B5EF4-FFF2-40B4-BE49-F238E27FC236}">
                <a16:creationId xmlns:a16="http://schemas.microsoft.com/office/drawing/2014/main" id="{D413EA0F-6344-7649-9569-BC496634DB68}"/>
              </a:ext>
            </a:extLst>
          </p:cNvPr>
          <p:cNvSpPr txBox="1"/>
          <p:nvPr/>
        </p:nvSpPr>
        <p:spPr>
          <a:xfrm>
            <a:off x="2333790" y="5479228"/>
            <a:ext cx="3505200" cy="849463"/>
          </a:xfrm>
          <a:prstGeom prst="rect">
            <a:avLst/>
          </a:prstGeom>
          <a:noFill/>
        </p:spPr>
        <p:txBody>
          <a:bodyPr wrap="square" lIns="182880" tIns="146304" rIns="182880" bIns="146304" rtlCol="0">
            <a:spAutoFit/>
          </a:bodyPr>
          <a:lstStyle/>
          <a:p>
            <a:pPr marL="346075" indent="-346075">
              <a:lnSpc>
                <a:spcPct val="90000"/>
              </a:lnSpc>
              <a:spcAft>
                <a:spcPts val="600"/>
              </a:spcAft>
              <a:tabLst>
                <a:tab pos="284163" algn="l"/>
              </a:tabLst>
            </a:pPr>
            <a:r>
              <a:rPr lang="en-US" sz="4000" b="1" spc="-300" dirty="0">
                <a:solidFill>
                  <a:schemeClr val="bg2"/>
                </a:solidFill>
                <a:latin typeface="+mj-lt"/>
              </a:rPr>
              <a:t>Faster Feedback</a:t>
            </a:r>
          </a:p>
        </p:txBody>
      </p:sp>
      <p:sp>
        <p:nvSpPr>
          <p:cNvPr id="8" name="TextBox 7">
            <a:extLst>
              <a:ext uri="{FF2B5EF4-FFF2-40B4-BE49-F238E27FC236}">
                <a16:creationId xmlns:a16="http://schemas.microsoft.com/office/drawing/2014/main" id="{9475FE2D-B8BB-C545-9996-A4EFA1BE7A04}"/>
              </a:ext>
            </a:extLst>
          </p:cNvPr>
          <p:cNvSpPr txBox="1"/>
          <p:nvPr/>
        </p:nvSpPr>
        <p:spPr>
          <a:xfrm>
            <a:off x="5486400" y="5475138"/>
            <a:ext cx="3505200" cy="849463"/>
          </a:xfrm>
          <a:prstGeom prst="rect">
            <a:avLst/>
          </a:prstGeom>
          <a:noFill/>
        </p:spPr>
        <p:txBody>
          <a:bodyPr wrap="square" lIns="182880" tIns="146304" rIns="182880" bIns="146304" rtlCol="0">
            <a:spAutoFit/>
          </a:bodyPr>
          <a:lstStyle/>
          <a:p>
            <a:pPr marL="346075" indent="-346075">
              <a:lnSpc>
                <a:spcPct val="90000"/>
              </a:lnSpc>
              <a:spcAft>
                <a:spcPts val="600"/>
              </a:spcAft>
              <a:tabLst>
                <a:tab pos="284163" algn="l"/>
              </a:tabLst>
            </a:pPr>
            <a:r>
              <a:rPr lang="en-US" sz="4000" b="1" spc="-300" dirty="0">
                <a:solidFill>
                  <a:schemeClr val="bg2"/>
                </a:solidFill>
                <a:latin typeface="+mj-lt"/>
              </a:rPr>
              <a:t>= Shifting Left</a:t>
            </a:r>
          </a:p>
        </p:txBody>
      </p:sp>
      <p:sp>
        <p:nvSpPr>
          <p:cNvPr id="9" name="TextBox 8">
            <a:extLst>
              <a:ext uri="{FF2B5EF4-FFF2-40B4-BE49-F238E27FC236}">
                <a16:creationId xmlns:a16="http://schemas.microsoft.com/office/drawing/2014/main" id="{400BF59F-FAD1-A04F-9B3E-22295F8A2438}"/>
              </a:ext>
            </a:extLst>
          </p:cNvPr>
          <p:cNvSpPr txBox="1"/>
          <p:nvPr/>
        </p:nvSpPr>
        <p:spPr>
          <a:xfrm>
            <a:off x="10572751" y="6564260"/>
            <a:ext cx="1562100" cy="276999"/>
          </a:xfrm>
          <a:prstGeom prst="rect">
            <a:avLst/>
          </a:prstGeom>
          <a:noFill/>
        </p:spPr>
        <p:txBody>
          <a:bodyPr wrap="square" rtlCol="0">
            <a:spAutoFit/>
          </a:bodyPr>
          <a:lstStyle/>
          <a:p>
            <a:pPr algn="r"/>
            <a:r>
              <a:rPr lang="en-US" sz="1200" dirty="0">
                <a:solidFill>
                  <a:schemeClr val="accent4"/>
                </a:solidFill>
                <a:latin typeface="Museo Sans 100" charset="0"/>
                <a:ea typeface="Museo Sans 100" charset="0"/>
                <a:cs typeface="Museo Sans 100" charset="0"/>
              </a:rPr>
              <a:t>@</a:t>
            </a:r>
            <a:r>
              <a:rPr lang="en-US" sz="1200" dirty="0" err="1">
                <a:solidFill>
                  <a:schemeClr val="accent4"/>
                </a:solidFill>
                <a:latin typeface="Museo Sans 100" charset="0"/>
                <a:ea typeface="Museo Sans 100" charset="0"/>
                <a:cs typeface="Museo Sans 100" charset="0"/>
              </a:rPr>
              <a:t>SheHacksPurple</a:t>
            </a:r>
            <a:endParaRPr lang="en-US" sz="1200" dirty="0">
              <a:solidFill>
                <a:schemeClr val="accent4"/>
              </a:solidFill>
              <a:latin typeface="Museo Sans 100" charset="0"/>
              <a:ea typeface="Museo Sans 100" charset="0"/>
              <a:cs typeface="Museo Sans 100" charset="0"/>
            </a:endParaRPr>
          </a:p>
        </p:txBody>
      </p:sp>
    </p:spTree>
    <p:extLst>
      <p:ext uri="{BB962C8B-B14F-4D97-AF65-F5344CB8AC3E}">
        <p14:creationId xmlns:p14="http://schemas.microsoft.com/office/powerpoint/2010/main" val="3838948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a:extLst>
              <a:ext uri="{FF2B5EF4-FFF2-40B4-BE49-F238E27FC236}">
                <a16:creationId xmlns:a16="http://schemas.microsoft.com/office/drawing/2014/main" id="{E90D14C6-0F0A-8346-90BC-07E71F23477F}"/>
              </a:ext>
            </a:extLst>
          </p:cNvPr>
          <p:cNvSpPr>
            <a:spLocks noGrp="1"/>
          </p:cNvSpPr>
          <p:nvPr>
            <p:ph type="title"/>
          </p:nvPr>
        </p:nvSpPr>
        <p:spPr>
          <a:xfrm>
            <a:off x="1725930" y="289512"/>
            <a:ext cx="8865870" cy="899665"/>
          </a:xfrm>
        </p:spPr>
        <p:txBody>
          <a:bodyPr/>
          <a:lstStyle/>
          <a:p>
            <a:r>
              <a:rPr lang="en-US" dirty="0">
                <a:solidFill>
                  <a:schemeClr val="bg2"/>
                </a:solidFill>
              </a:rPr>
              <a:t>What does this mean for dev &amp; ops?</a:t>
            </a:r>
          </a:p>
        </p:txBody>
      </p:sp>
      <p:sp>
        <p:nvSpPr>
          <p:cNvPr id="8" name="Content Placeholder 2">
            <a:extLst>
              <a:ext uri="{FF2B5EF4-FFF2-40B4-BE49-F238E27FC236}">
                <a16:creationId xmlns:a16="http://schemas.microsoft.com/office/drawing/2014/main" id="{6D3C2CC1-A470-944A-B5DF-B06E439FF9C5}"/>
              </a:ext>
            </a:extLst>
          </p:cNvPr>
          <p:cNvSpPr txBox="1">
            <a:spLocks/>
          </p:cNvSpPr>
          <p:nvPr/>
        </p:nvSpPr>
        <p:spPr>
          <a:xfrm>
            <a:off x="1540823" y="6587728"/>
            <a:ext cx="7412868" cy="3394472"/>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solidFill>
                  <a:schemeClr val="bg2"/>
                </a:solidFill>
              </a:rPr>
              <a:t>Photo: #</a:t>
            </a:r>
            <a:r>
              <a:rPr lang="en-US" sz="1600" dirty="0" err="1">
                <a:solidFill>
                  <a:schemeClr val="bg2"/>
                </a:solidFill>
              </a:rPr>
              <a:t>WOCTechChat</a:t>
            </a:r>
            <a:endParaRPr lang="en-US" sz="1600" dirty="0">
              <a:solidFill>
                <a:schemeClr val="bg2"/>
              </a:solidFill>
            </a:endParaRPr>
          </a:p>
        </p:txBody>
      </p:sp>
      <p:pic>
        <p:nvPicPr>
          <p:cNvPr id="3" name="Picture 2">
            <a:extLst>
              <a:ext uri="{FF2B5EF4-FFF2-40B4-BE49-F238E27FC236}">
                <a16:creationId xmlns:a16="http://schemas.microsoft.com/office/drawing/2014/main" id="{0C6A14FB-9B08-3C41-9FC6-A3262569A78C}"/>
              </a:ext>
            </a:extLst>
          </p:cNvPr>
          <p:cNvPicPr>
            <a:picLocks noChangeAspect="1"/>
          </p:cNvPicPr>
          <p:nvPr/>
        </p:nvPicPr>
        <p:blipFill>
          <a:blip r:embed="rId3"/>
          <a:stretch>
            <a:fillRect/>
          </a:stretch>
        </p:blipFill>
        <p:spPr>
          <a:xfrm>
            <a:off x="6158866" y="1159868"/>
            <a:ext cx="3567113" cy="5334000"/>
          </a:xfrm>
          <a:prstGeom prst="rect">
            <a:avLst/>
          </a:prstGeom>
        </p:spPr>
      </p:pic>
      <p:sp>
        <p:nvSpPr>
          <p:cNvPr id="4" name="TextBox 3">
            <a:extLst>
              <a:ext uri="{FF2B5EF4-FFF2-40B4-BE49-F238E27FC236}">
                <a16:creationId xmlns:a16="http://schemas.microsoft.com/office/drawing/2014/main" id="{F0BF9933-F6F5-6E42-B940-8CC571C34B59}"/>
              </a:ext>
            </a:extLst>
          </p:cNvPr>
          <p:cNvSpPr txBox="1"/>
          <p:nvPr/>
        </p:nvSpPr>
        <p:spPr>
          <a:xfrm>
            <a:off x="1905000" y="2362200"/>
            <a:ext cx="3886200" cy="627864"/>
          </a:xfrm>
          <a:prstGeom prst="rect">
            <a:avLst/>
          </a:prstGeom>
          <a:noFill/>
        </p:spPr>
        <p:txBody>
          <a:bodyPr wrap="square" lIns="182880" tIns="146304" rIns="182880" bIns="146304"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6" name="TextBox 5">
            <a:extLst>
              <a:ext uri="{FF2B5EF4-FFF2-40B4-BE49-F238E27FC236}">
                <a16:creationId xmlns:a16="http://schemas.microsoft.com/office/drawing/2014/main" id="{D5FAA889-805A-974B-BE93-B83CB1F12BD5}"/>
              </a:ext>
            </a:extLst>
          </p:cNvPr>
          <p:cNvSpPr txBox="1"/>
          <p:nvPr/>
        </p:nvSpPr>
        <p:spPr>
          <a:xfrm>
            <a:off x="1905000" y="2362200"/>
            <a:ext cx="3886200" cy="3628686"/>
          </a:xfrm>
          <a:prstGeom prst="rect">
            <a:avLst/>
          </a:prstGeom>
          <a:noFill/>
        </p:spPr>
        <p:txBody>
          <a:bodyPr wrap="square" lIns="182880" tIns="146304" rIns="182880" bIns="146304" rtlCol="0">
            <a:spAutoFit/>
          </a:bodyPr>
          <a:lstStyle/>
          <a:p>
            <a:pPr>
              <a:lnSpc>
                <a:spcPct val="90000"/>
              </a:lnSpc>
              <a:spcAft>
                <a:spcPts val="600"/>
              </a:spcAft>
            </a:pPr>
            <a:r>
              <a:rPr lang="en-US" sz="3200" dirty="0">
                <a:solidFill>
                  <a:srgbClr val="FFB900"/>
                </a:solidFill>
              </a:rPr>
              <a:t>Telling the security team what you are concerned about.</a:t>
            </a:r>
          </a:p>
          <a:p>
            <a:pPr>
              <a:lnSpc>
                <a:spcPct val="90000"/>
              </a:lnSpc>
              <a:spcAft>
                <a:spcPts val="600"/>
              </a:spcAft>
            </a:pPr>
            <a:endParaRPr lang="en-US" sz="3200" dirty="0">
              <a:solidFill>
                <a:srgbClr val="FFB900"/>
              </a:solidFill>
            </a:endParaRPr>
          </a:p>
          <a:p>
            <a:pPr>
              <a:lnSpc>
                <a:spcPct val="90000"/>
              </a:lnSpc>
              <a:spcAft>
                <a:spcPts val="600"/>
              </a:spcAft>
            </a:pPr>
            <a:r>
              <a:rPr lang="en-US" sz="3200" dirty="0">
                <a:solidFill>
                  <a:srgbClr val="FFB900"/>
                </a:solidFill>
              </a:rPr>
              <a:t>Feedback goes both ways.</a:t>
            </a:r>
          </a:p>
          <a:p>
            <a:pPr>
              <a:lnSpc>
                <a:spcPct val="90000"/>
              </a:lnSpc>
              <a:spcAft>
                <a:spcPts val="600"/>
              </a:spcAft>
            </a:pPr>
            <a:endParaRPr lang="en-US" sz="3200" dirty="0" err="1">
              <a:solidFill>
                <a:srgbClr val="FFB900"/>
              </a:solidFill>
            </a:endParaRPr>
          </a:p>
        </p:txBody>
      </p:sp>
      <p:sp>
        <p:nvSpPr>
          <p:cNvPr id="7" name="TextBox 6">
            <a:extLst>
              <a:ext uri="{FF2B5EF4-FFF2-40B4-BE49-F238E27FC236}">
                <a16:creationId xmlns:a16="http://schemas.microsoft.com/office/drawing/2014/main" id="{48CD8A8F-6689-E748-882A-A1EACB19A0AD}"/>
              </a:ext>
            </a:extLst>
          </p:cNvPr>
          <p:cNvSpPr txBox="1"/>
          <p:nvPr/>
        </p:nvSpPr>
        <p:spPr>
          <a:xfrm>
            <a:off x="10572751" y="6564260"/>
            <a:ext cx="1562100" cy="276999"/>
          </a:xfrm>
          <a:prstGeom prst="rect">
            <a:avLst/>
          </a:prstGeom>
          <a:noFill/>
        </p:spPr>
        <p:txBody>
          <a:bodyPr wrap="square" rtlCol="0">
            <a:spAutoFit/>
          </a:bodyPr>
          <a:lstStyle/>
          <a:p>
            <a:pPr algn="r"/>
            <a:r>
              <a:rPr lang="en-US" sz="1200" dirty="0">
                <a:solidFill>
                  <a:schemeClr val="accent4"/>
                </a:solidFill>
                <a:latin typeface="Museo Sans 100" charset="0"/>
                <a:ea typeface="Museo Sans 100" charset="0"/>
                <a:cs typeface="Museo Sans 100" charset="0"/>
              </a:rPr>
              <a:t>@</a:t>
            </a:r>
            <a:r>
              <a:rPr lang="en-US" sz="1200" dirty="0" err="1">
                <a:solidFill>
                  <a:schemeClr val="accent4"/>
                </a:solidFill>
                <a:latin typeface="Museo Sans 100" charset="0"/>
                <a:ea typeface="Museo Sans 100" charset="0"/>
                <a:cs typeface="Museo Sans 100" charset="0"/>
              </a:rPr>
              <a:t>SheHacksPurple</a:t>
            </a:r>
            <a:endParaRPr lang="en-US" sz="1200" dirty="0">
              <a:solidFill>
                <a:schemeClr val="accent4"/>
              </a:solidFill>
              <a:latin typeface="Museo Sans 100" charset="0"/>
              <a:ea typeface="Museo Sans 100" charset="0"/>
              <a:cs typeface="Museo Sans 100" charset="0"/>
            </a:endParaRPr>
          </a:p>
        </p:txBody>
      </p:sp>
    </p:spTree>
    <p:extLst>
      <p:ext uri="{BB962C8B-B14F-4D97-AF65-F5344CB8AC3E}">
        <p14:creationId xmlns:p14="http://schemas.microsoft.com/office/powerpoint/2010/main" val="1093572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a:extLst>
              <a:ext uri="{FF2B5EF4-FFF2-40B4-BE49-F238E27FC236}">
                <a16:creationId xmlns:a16="http://schemas.microsoft.com/office/drawing/2014/main" id="{E90D14C6-0F0A-8346-90BC-07E71F23477F}"/>
              </a:ext>
            </a:extLst>
          </p:cNvPr>
          <p:cNvSpPr>
            <a:spLocks noGrp="1"/>
          </p:cNvSpPr>
          <p:nvPr>
            <p:ph type="title"/>
          </p:nvPr>
        </p:nvSpPr>
        <p:spPr>
          <a:xfrm>
            <a:off x="1725930" y="289512"/>
            <a:ext cx="8865870" cy="899665"/>
          </a:xfrm>
        </p:spPr>
        <p:txBody>
          <a:bodyPr/>
          <a:lstStyle/>
          <a:p>
            <a:r>
              <a:rPr lang="en-US" dirty="0">
                <a:solidFill>
                  <a:schemeClr val="bg2"/>
                </a:solidFill>
              </a:rPr>
              <a:t>What does this mean for dev &amp; ops?</a:t>
            </a:r>
          </a:p>
        </p:txBody>
      </p:sp>
      <p:sp>
        <p:nvSpPr>
          <p:cNvPr id="8" name="Content Placeholder 2">
            <a:extLst>
              <a:ext uri="{FF2B5EF4-FFF2-40B4-BE49-F238E27FC236}">
                <a16:creationId xmlns:a16="http://schemas.microsoft.com/office/drawing/2014/main" id="{6D3C2CC1-A470-944A-B5DF-B06E439FF9C5}"/>
              </a:ext>
            </a:extLst>
          </p:cNvPr>
          <p:cNvSpPr txBox="1">
            <a:spLocks/>
          </p:cNvSpPr>
          <p:nvPr/>
        </p:nvSpPr>
        <p:spPr>
          <a:xfrm>
            <a:off x="1540823" y="6587728"/>
            <a:ext cx="7412868" cy="3394472"/>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solidFill>
                  <a:schemeClr val="bg2"/>
                </a:solidFill>
              </a:rPr>
              <a:t>Photo: #</a:t>
            </a:r>
            <a:r>
              <a:rPr lang="en-US" sz="1600" dirty="0" err="1">
                <a:solidFill>
                  <a:schemeClr val="bg2"/>
                </a:solidFill>
              </a:rPr>
              <a:t>WOCTechChat</a:t>
            </a:r>
            <a:endParaRPr lang="en-US" sz="1600" dirty="0">
              <a:solidFill>
                <a:schemeClr val="bg2"/>
              </a:solidFill>
            </a:endParaRPr>
          </a:p>
        </p:txBody>
      </p:sp>
      <p:sp>
        <p:nvSpPr>
          <p:cNvPr id="4" name="TextBox 3">
            <a:extLst>
              <a:ext uri="{FF2B5EF4-FFF2-40B4-BE49-F238E27FC236}">
                <a16:creationId xmlns:a16="http://schemas.microsoft.com/office/drawing/2014/main" id="{F0BF9933-F6F5-6E42-B940-8CC571C34B59}"/>
              </a:ext>
            </a:extLst>
          </p:cNvPr>
          <p:cNvSpPr txBox="1"/>
          <p:nvPr/>
        </p:nvSpPr>
        <p:spPr>
          <a:xfrm>
            <a:off x="1905000" y="2362200"/>
            <a:ext cx="3886200" cy="627864"/>
          </a:xfrm>
          <a:prstGeom prst="rect">
            <a:avLst/>
          </a:prstGeom>
          <a:noFill/>
        </p:spPr>
        <p:txBody>
          <a:bodyPr wrap="square" lIns="182880" tIns="146304" rIns="182880" bIns="146304"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pic>
        <p:nvPicPr>
          <p:cNvPr id="7" name="Picture 6">
            <a:extLst>
              <a:ext uri="{FF2B5EF4-FFF2-40B4-BE49-F238E27FC236}">
                <a16:creationId xmlns:a16="http://schemas.microsoft.com/office/drawing/2014/main" id="{4E125E25-64A6-BA4B-A9B6-66183C5CBC0D}"/>
              </a:ext>
            </a:extLst>
          </p:cNvPr>
          <p:cNvPicPr>
            <a:picLocks noChangeAspect="1"/>
          </p:cNvPicPr>
          <p:nvPr/>
        </p:nvPicPr>
        <p:blipFill>
          <a:blip r:embed="rId3"/>
          <a:stretch>
            <a:fillRect/>
          </a:stretch>
        </p:blipFill>
        <p:spPr>
          <a:xfrm>
            <a:off x="6158866" y="1265024"/>
            <a:ext cx="4059487" cy="5029200"/>
          </a:xfrm>
          <a:prstGeom prst="rect">
            <a:avLst/>
          </a:prstGeom>
        </p:spPr>
      </p:pic>
      <p:sp>
        <p:nvSpPr>
          <p:cNvPr id="10" name="TextBox 9">
            <a:extLst>
              <a:ext uri="{FF2B5EF4-FFF2-40B4-BE49-F238E27FC236}">
                <a16:creationId xmlns:a16="http://schemas.microsoft.com/office/drawing/2014/main" id="{C408C7C5-52CB-6A46-87AB-B07E206B8FE4}"/>
              </a:ext>
            </a:extLst>
          </p:cNvPr>
          <p:cNvSpPr txBox="1"/>
          <p:nvPr/>
        </p:nvSpPr>
        <p:spPr>
          <a:xfrm>
            <a:off x="1758758" y="1794272"/>
            <a:ext cx="4261042" cy="4302716"/>
          </a:xfrm>
          <a:prstGeom prst="rect">
            <a:avLst/>
          </a:prstGeom>
          <a:noFill/>
        </p:spPr>
        <p:txBody>
          <a:bodyPr wrap="square" lIns="182880" tIns="146304" rIns="182880" bIns="146304" rtlCol="0">
            <a:spAutoFit/>
          </a:bodyPr>
          <a:lstStyle/>
          <a:p>
            <a:pPr>
              <a:lnSpc>
                <a:spcPct val="90000"/>
              </a:lnSpc>
              <a:spcAft>
                <a:spcPts val="600"/>
              </a:spcAft>
            </a:pPr>
            <a:r>
              <a:rPr lang="en-US" sz="3200" dirty="0">
                <a:solidFill>
                  <a:srgbClr val="FFB900"/>
                </a:solidFill>
              </a:rPr>
              <a:t>Participating in Security Activities</a:t>
            </a:r>
          </a:p>
          <a:p>
            <a:pPr>
              <a:lnSpc>
                <a:spcPct val="90000"/>
              </a:lnSpc>
              <a:spcAft>
                <a:spcPts val="600"/>
              </a:spcAft>
            </a:pPr>
            <a:endParaRPr lang="en-US" sz="3200" dirty="0">
              <a:solidFill>
                <a:srgbClr val="FFB900"/>
              </a:solidFill>
            </a:endParaRPr>
          </a:p>
          <a:p>
            <a:pPr>
              <a:lnSpc>
                <a:spcPct val="90000"/>
              </a:lnSpc>
              <a:spcAft>
                <a:spcPts val="600"/>
              </a:spcAft>
            </a:pPr>
            <a:r>
              <a:rPr lang="en-US" sz="3200" dirty="0">
                <a:solidFill>
                  <a:srgbClr val="FFB900"/>
                </a:solidFill>
              </a:rPr>
              <a:t>Incidents</a:t>
            </a:r>
          </a:p>
          <a:p>
            <a:pPr>
              <a:lnSpc>
                <a:spcPct val="90000"/>
              </a:lnSpc>
              <a:spcAft>
                <a:spcPts val="600"/>
              </a:spcAft>
            </a:pPr>
            <a:r>
              <a:rPr lang="en-US" sz="3200" dirty="0">
                <a:solidFill>
                  <a:srgbClr val="FFB900"/>
                </a:solidFill>
              </a:rPr>
              <a:t>Threat Modelling</a:t>
            </a:r>
          </a:p>
          <a:p>
            <a:pPr>
              <a:lnSpc>
                <a:spcPct val="90000"/>
              </a:lnSpc>
              <a:spcAft>
                <a:spcPts val="600"/>
              </a:spcAft>
            </a:pPr>
            <a:r>
              <a:rPr lang="en-US" sz="3200" dirty="0">
                <a:solidFill>
                  <a:srgbClr val="FFB900"/>
                </a:solidFill>
              </a:rPr>
              <a:t>Security Sprints</a:t>
            </a:r>
          </a:p>
          <a:p>
            <a:pPr>
              <a:lnSpc>
                <a:spcPct val="90000"/>
              </a:lnSpc>
              <a:spcAft>
                <a:spcPts val="600"/>
              </a:spcAft>
            </a:pPr>
            <a:r>
              <a:rPr lang="en-US" sz="3200" dirty="0" err="1">
                <a:solidFill>
                  <a:srgbClr val="FFB900"/>
                </a:solidFill>
              </a:rPr>
              <a:t>Etc</a:t>
            </a:r>
            <a:endParaRPr lang="en-US" sz="3200" dirty="0">
              <a:solidFill>
                <a:srgbClr val="FFB900"/>
              </a:solidFill>
            </a:endParaRPr>
          </a:p>
          <a:p>
            <a:pPr>
              <a:lnSpc>
                <a:spcPct val="90000"/>
              </a:lnSpc>
              <a:spcAft>
                <a:spcPts val="600"/>
              </a:spcAft>
            </a:pPr>
            <a:endParaRPr lang="en-US" sz="3200" dirty="0" err="1">
              <a:solidFill>
                <a:srgbClr val="FFB900"/>
              </a:solidFill>
            </a:endParaRPr>
          </a:p>
        </p:txBody>
      </p:sp>
      <p:sp>
        <p:nvSpPr>
          <p:cNvPr id="9" name="TextBox 8">
            <a:extLst>
              <a:ext uri="{FF2B5EF4-FFF2-40B4-BE49-F238E27FC236}">
                <a16:creationId xmlns:a16="http://schemas.microsoft.com/office/drawing/2014/main" id="{4623F27A-19D8-C840-9E52-E85FDEB5A2E8}"/>
              </a:ext>
            </a:extLst>
          </p:cNvPr>
          <p:cNvSpPr txBox="1"/>
          <p:nvPr/>
        </p:nvSpPr>
        <p:spPr>
          <a:xfrm>
            <a:off x="10572751" y="6564260"/>
            <a:ext cx="1562100" cy="276999"/>
          </a:xfrm>
          <a:prstGeom prst="rect">
            <a:avLst/>
          </a:prstGeom>
          <a:noFill/>
        </p:spPr>
        <p:txBody>
          <a:bodyPr wrap="square" rtlCol="0">
            <a:spAutoFit/>
          </a:bodyPr>
          <a:lstStyle/>
          <a:p>
            <a:pPr algn="r"/>
            <a:r>
              <a:rPr lang="en-US" sz="1200" dirty="0">
                <a:solidFill>
                  <a:schemeClr val="accent4"/>
                </a:solidFill>
                <a:latin typeface="Museo Sans 100" charset="0"/>
                <a:ea typeface="Museo Sans 100" charset="0"/>
                <a:cs typeface="Museo Sans 100" charset="0"/>
              </a:rPr>
              <a:t>@</a:t>
            </a:r>
            <a:r>
              <a:rPr lang="en-US" sz="1200" dirty="0" err="1">
                <a:solidFill>
                  <a:schemeClr val="accent4"/>
                </a:solidFill>
                <a:latin typeface="Museo Sans 100" charset="0"/>
                <a:ea typeface="Museo Sans 100" charset="0"/>
                <a:cs typeface="Museo Sans 100" charset="0"/>
              </a:rPr>
              <a:t>SheHacksPurple</a:t>
            </a:r>
            <a:endParaRPr lang="en-US" sz="1200" dirty="0">
              <a:solidFill>
                <a:schemeClr val="accent4"/>
              </a:solidFill>
              <a:latin typeface="Museo Sans 100" charset="0"/>
              <a:ea typeface="Museo Sans 100" charset="0"/>
              <a:cs typeface="Museo Sans 100" charset="0"/>
            </a:endParaRPr>
          </a:p>
        </p:txBody>
      </p:sp>
    </p:spTree>
    <p:extLst>
      <p:ext uri="{BB962C8B-B14F-4D97-AF65-F5344CB8AC3E}">
        <p14:creationId xmlns:p14="http://schemas.microsoft.com/office/powerpoint/2010/main" val="531665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a:extLst>
              <a:ext uri="{FF2B5EF4-FFF2-40B4-BE49-F238E27FC236}">
                <a16:creationId xmlns:a16="http://schemas.microsoft.com/office/drawing/2014/main" id="{E90D14C6-0F0A-8346-90BC-07E71F23477F}"/>
              </a:ext>
            </a:extLst>
          </p:cNvPr>
          <p:cNvSpPr>
            <a:spLocks noGrp="1"/>
          </p:cNvSpPr>
          <p:nvPr>
            <p:ph type="title"/>
          </p:nvPr>
        </p:nvSpPr>
        <p:spPr>
          <a:xfrm>
            <a:off x="1725930" y="289512"/>
            <a:ext cx="8741880" cy="899665"/>
          </a:xfrm>
        </p:spPr>
        <p:txBody>
          <a:bodyPr/>
          <a:lstStyle/>
          <a:p>
            <a:r>
              <a:rPr lang="en-US" dirty="0">
                <a:solidFill>
                  <a:schemeClr val="bg2"/>
                </a:solidFill>
              </a:rPr>
              <a:t>What does this mean for dev &amp; ops?</a:t>
            </a:r>
          </a:p>
        </p:txBody>
      </p:sp>
      <p:sp>
        <p:nvSpPr>
          <p:cNvPr id="6" name="Text Placeholder 5">
            <a:extLst>
              <a:ext uri="{FF2B5EF4-FFF2-40B4-BE49-F238E27FC236}">
                <a16:creationId xmlns:a16="http://schemas.microsoft.com/office/drawing/2014/main" id="{002A9CCB-5D27-DD4E-8711-99CE7832FD50}"/>
              </a:ext>
            </a:extLst>
          </p:cNvPr>
          <p:cNvSpPr txBox="1">
            <a:spLocks/>
          </p:cNvSpPr>
          <p:nvPr/>
        </p:nvSpPr>
        <p:spPr>
          <a:xfrm>
            <a:off x="1715297" y="1067528"/>
            <a:ext cx="8636432" cy="4475071"/>
          </a:xfrm>
        </p:spPr>
        <p:txBody>
          <a:bodyPr/>
          <a:lstStyle>
            <a:defPPr>
              <a:defRPr lang="en-US"/>
            </a:defPPr>
            <a:lvl1pPr marL="0" algn="l" defTabSz="768113" rtl="0" eaLnBrk="1" latinLnBrk="0" hangingPunct="1">
              <a:defRPr sz="1482" kern="1200">
                <a:solidFill>
                  <a:schemeClr val="tx1"/>
                </a:solidFill>
                <a:latin typeface="+mn-lt"/>
                <a:ea typeface="+mn-ea"/>
                <a:cs typeface="+mn-cs"/>
              </a:defRPr>
            </a:lvl1pPr>
            <a:lvl2pPr marL="384057" algn="l" defTabSz="768113" rtl="0" eaLnBrk="1" latinLnBrk="0" hangingPunct="1">
              <a:defRPr sz="1482" kern="1200">
                <a:solidFill>
                  <a:schemeClr val="tx1"/>
                </a:solidFill>
                <a:latin typeface="+mn-lt"/>
                <a:ea typeface="+mn-ea"/>
                <a:cs typeface="+mn-cs"/>
              </a:defRPr>
            </a:lvl2pPr>
            <a:lvl3pPr marL="768113" algn="l" defTabSz="768113" rtl="0" eaLnBrk="1" latinLnBrk="0" hangingPunct="1">
              <a:defRPr sz="1482" kern="1200">
                <a:solidFill>
                  <a:schemeClr val="tx1"/>
                </a:solidFill>
                <a:latin typeface="+mn-lt"/>
                <a:ea typeface="+mn-ea"/>
                <a:cs typeface="+mn-cs"/>
              </a:defRPr>
            </a:lvl3pPr>
            <a:lvl4pPr marL="1152170" algn="l" defTabSz="768113" rtl="0" eaLnBrk="1" latinLnBrk="0" hangingPunct="1">
              <a:defRPr sz="1482" kern="1200">
                <a:solidFill>
                  <a:schemeClr val="tx1"/>
                </a:solidFill>
                <a:latin typeface="+mn-lt"/>
                <a:ea typeface="+mn-ea"/>
                <a:cs typeface="+mn-cs"/>
              </a:defRPr>
            </a:lvl4pPr>
            <a:lvl5pPr marL="1536226" algn="l" defTabSz="768113" rtl="0" eaLnBrk="1" latinLnBrk="0" hangingPunct="1">
              <a:defRPr sz="1482" kern="1200">
                <a:solidFill>
                  <a:schemeClr val="tx1"/>
                </a:solidFill>
                <a:latin typeface="+mn-lt"/>
                <a:ea typeface="+mn-ea"/>
                <a:cs typeface="+mn-cs"/>
              </a:defRPr>
            </a:lvl5pPr>
            <a:lvl6pPr marL="1920283" algn="l" defTabSz="768113" rtl="0" eaLnBrk="1" latinLnBrk="0" hangingPunct="1">
              <a:defRPr sz="1482" kern="1200">
                <a:solidFill>
                  <a:schemeClr val="tx1"/>
                </a:solidFill>
                <a:latin typeface="+mn-lt"/>
                <a:ea typeface="+mn-ea"/>
                <a:cs typeface="+mn-cs"/>
              </a:defRPr>
            </a:lvl6pPr>
            <a:lvl7pPr marL="2304339" algn="l" defTabSz="768113" rtl="0" eaLnBrk="1" latinLnBrk="0" hangingPunct="1">
              <a:defRPr sz="1482" kern="1200">
                <a:solidFill>
                  <a:schemeClr val="tx1"/>
                </a:solidFill>
                <a:latin typeface="+mn-lt"/>
                <a:ea typeface="+mn-ea"/>
                <a:cs typeface="+mn-cs"/>
              </a:defRPr>
            </a:lvl7pPr>
            <a:lvl8pPr marL="2688396" algn="l" defTabSz="768113" rtl="0" eaLnBrk="1" latinLnBrk="0" hangingPunct="1">
              <a:defRPr sz="1482" kern="1200">
                <a:solidFill>
                  <a:schemeClr val="tx1"/>
                </a:solidFill>
                <a:latin typeface="+mn-lt"/>
                <a:ea typeface="+mn-ea"/>
                <a:cs typeface="+mn-cs"/>
              </a:defRPr>
            </a:lvl8pPr>
            <a:lvl9pPr marL="3072453" algn="l" defTabSz="768113" rtl="0" eaLnBrk="1" latinLnBrk="0" hangingPunct="1">
              <a:defRPr sz="1482" kern="1200">
                <a:solidFill>
                  <a:schemeClr val="tx1"/>
                </a:solidFill>
                <a:latin typeface="+mn-lt"/>
                <a:ea typeface="+mn-ea"/>
                <a:cs typeface="+mn-cs"/>
              </a:defRPr>
            </a:lvl9pPr>
          </a:lstStyle>
          <a:p>
            <a:endParaRPr lang="en-US" sz="3600" dirty="0">
              <a:gradFill>
                <a:gsLst>
                  <a:gs pos="1250">
                    <a:srgbClr val="FFB900"/>
                  </a:gs>
                  <a:gs pos="100000">
                    <a:srgbClr val="FFB900"/>
                  </a:gs>
                </a:gsLst>
                <a:lin ang="5400000" scaled="0"/>
              </a:gradFill>
            </a:endParaRPr>
          </a:p>
          <a:p>
            <a:r>
              <a:rPr lang="en-US" sz="3600" dirty="0">
                <a:gradFill>
                  <a:gsLst>
                    <a:gs pos="1250">
                      <a:srgbClr val="FFB900"/>
                    </a:gs>
                    <a:gs pos="100000">
                      <a:srgbClr val="FFB900"/>
                    </a:gs>
                  </a:gsLst>
                  <a:lin ang="5400000" scaled="0"/>
                </a:gradFill>
              </a:rPr>
              <a:t> The “Photo” Slide, #3</a:t>
            </a:r>
          </a:p>
          <a:p>
            <a:pPr marL="685800" lvl="1" indent="-457200">
              <a:buFont typeface="Arial" panose="020B0604020202020204" pitchFamily="34" charset="0"/>
              <a:buChar char="•"/>
            </a:pPr>
            <a:r>
              <a:rPr lang="en-US" sz="2800" dirty="0">
                <a:solidFill>
                  <a:schemeClr val="accent4"/>
                </a:solidFill>
              </a:rPr>
              <a:t>Faster feedback loops = fixing bugs sooner </a:t>
            </a:r>
          </a:p>
          <a:p>
            <a:pPr marL="685800" lvl="1" indent="-457200">
              <a:buFont typeface="Arial" panose="020B0604020202020204" pitchFamily="34" charset="0"/>
              <a:buChar char="•"/>
            </a:pPr>
            <a:r>
              <a:rPr lang="en-US" sz="2800" dirty="0">
                <a:solidFill>
                  <a:schemeClr val="accent4"/>
                </a:solidFill>
              </a:rPr>
              <a:t>Breaking the build if you introduce security issues</a:t>
            </a:r>
          </a:p>
          <a:p>
            <a:pPr marL="685800" lvl="1" indent="-457200">
              <a:buFont typeface="Arial" panose="020B0604020202020204" pitchFamily="34" charset="0"/>
              <a:buChar char="•"/>
            </a:pPr>
            <a:r>
              <a:rPr lang="en-US" sz="2800" dirty="0">
                <a:solidFill>
                  <a:schemeClr val="accent4"/>
                </a:solidFill>
              </a:rPr>
              <a:t>Adding security sprints to your project timeline</a:t>
            </a:r>
          </a:p>
          <a:p>
            <a:pPr marL="685800" lvl="1" indent="-457200">
              <a:buFont typeface="Arial" panose="020B0604020202020204" pitchFamily="34" charset="0"/>
              <a:buChar char="•"/>
            </a:pPr>
            <a:r>
              <a:rPr lang="en-US" sz="2800" dirty="0">
                <a:solidFill>
                  <a:schemeClr val="accent4"/>
                </a:solidFill>
              </a:rPr>
              <a:t>Participating in Threat modelling activities </a:t>
            </a:r>
          </a:p>
          <a:p>
            <a:pPr marL="685800" lvl="1" indent="-457200">
              <a:buFont typeface="Arial" panose="020B0604020202020204" pitchFamily="34" charset="0"/>
              <a:buChar char="•"/>
            </a:pPr>
            <a:r>
              <a:rPr lang="en-US" sz="2800" dirty="0">
                <a:solidFill>
                  <a:schemeClr val="accent4"/>
                </a:solidFill>
              </a:rPr>
              <a:t>Participating in incident response, if need be</a:t>
            </a:r>
          </a:p>
          <a:p>
            <a:pPr marL="685800" lvl="1" indent="-457200">
              <a:buFont typeface="Arial" panose="020B0604020202020204" pitchFamily="34" charset="0"/>
              <a:buChar char="•"/>
            </a:pPr>
            <a:r>
              <a:rPr lang="en-US" sz="2800" dirty="0">
                <a:solidFill>
                  <a:schemeClr val="accent4"/>
                </a:solidFill>
              </a:rPr>
              <a:t>Learning to use security tools</a:t>
            </a:r>
          </a:p>
          <a:p>
            <a:pPr marL="685800" lvl="1" indent="-457200">
              <a:buFont typeface="Arial" panose="020B0604020202020204" pitchFamily="34" charset="0"/>
              <a:buChar char="•"/>
            </a:pPr>
            <a:r>
              <a:rPr lang="en-US" sz="2800" b="1" dirty="0">
                <a:solidFill>
                  <a:schemeClr val="accent4"/>
                </a:solidFill>
              </a:rPr>
              <a:t>Security becomes part of the definition of quality</a:t>
            </a:r>
          </a:p>
          <a:p>
            <a:pPr marL="685800" lvl="1" indent="-457200">
              <a:buFont typeface="Arial" panose="020B0604020202020204" pitchFamily="34" charset="0"/>
              <a:buChar char="•"/>
            </a:pPr>
            <a:endParaRPr lang="en-US" sz="2800" dirty="0"/>
          </a:p>
        </p:txBody>
      </p:sp>
      <p:sp>
        <p:nvSpPr>
          <p:cNvPr id="14" name="TextBox 13">
            <a:extLst>
              <a:ext uri="{FF2B5EF4-FFF2-40B4-BE49-F238E27FC236}">
                <a16:creationId xmlns:a16="http://schemas.microsoft.com/office/drawing/2014/main" id="{DBC52B8D-324C-8E4C-B020-5ECBF9039AAD}"/>
              </a:ext>
            </a:extLst>
          </p:cNvPr>
          <p:cNvSpPr txBox="1"/>
          <p:nvPr/>
        </p:nvSpPr>
        <p:spPr>
          <a:xfrm>
            <a:off x="9093224" y="6578189"/>
            <a:ext cx="1955776" cy="307777"/>
          </a:xfrm>
          <a:prstGeom prst="rect">
            <a:avLst/>
          </a:prstGeom>
          <a:noFill/>
        </p:spPr>
        <p:txBody>
          <a:bodyPr wrap="square" rtlCol="0">
            <a:spAutoFit/>
          </a:bodyPr>
          <a:lstStyle/>
          <a:p>
            <a:r>
              <a:rPr lang="en-US" sz="1400" b="1" dirty="0"/>
              <a:t>@SheHacksPurple</a:t>
            </a:r>
          </a:p>
        </p:txBody>
      </p:sp>
      <p:sp>
        <p:nvSpPr>
          <p:cNvPr id="7" name="TextBox 6">
            <a:extLst>
              <a:ext uri="{FF2B5EF4-FFF2-40B4-BE49-F238E27FC236}">
                <a16:creationId xmlns:a16="http://schemas.microsoft.com/office/drawing/2014/main" id="{CAF87EED-406D-524D-BAAD-58C37152AFAF}"/>
              </a:ext>
            </a:extLst>
          </p:cNvPr>
          <p:cNvSpPr txBox="1"/>
          <p:nvPr/>
        </p:nvSpPr>
        <p:spPr>
          <a:xfrm>
            <a:off x="10572751" y="6564260"/>
            <a:ext cx="1562100" cy="276999"/>
          </a:xfrm>
          <a:prstGeom prst="rect">
            <a:avLst/>
          </a:prstGeom>
          <a:noFill/>
        </p:spPr>
        <p:txBody>
          <a:bodyPr wrap="square" rtlCol="0">
            <a:spAutoFit/>
          </a:bodyPr>
          <a:lstStyle/>
          <a:p>
            <a:pPr algn="r"/>
            <a:r>
              <a:rPr lang="en-US" sz="1200" dirty="0">
                <a:solidFill>
                  <a:schemeClr val="accent4"/>
                </a:solidFill>
                <a:latin typeface="Museo Sans 100" charset="0"/>
                <a:ea typeface="Museo Sans 100" charset="0"/>
                <a:cs typeface="Museo Sans 100" charset="0"/>
              </a:rPr>
              <a:t>@</a:t>
            </a:r>
            <a:r>
              <a:rPr lang="en-US" sz="1200" dirty="0" err="1">
                <a:solidFill>
                  <a:schemeClr val="accent4"/>
                </a:solidFill>
                <a:latin typeface="Museo Sans 100" charset="0"/>
                <a:ea typeface="Museo Sans 100" charset="0"/>
                <a:cs typeface="Museo Sans 100" charset="0"/>
              </a:rPr>
              <a:t>SheHacksPurple</a:t>
            </a:r>
            <a:endParaRPr lang="en-US" sz="1200" dirty="0">
              <a:solidFill>
                <a:schemeClr val="accent4"/>
              </a:solidFill>
              <a:latin typeface="Museo Sans 100" charset="0"/>
              <a:ea typeface="Museo Sans 100" charset="0"/>
              <a:cs typeface="Museo Sans 100" charset="0"/>
            </a:endParaRPr>
          </a:p>
        </p:txBody>
      </p:sp>
    </p:spTree>
    <p:extLst>
      <p:ext uri="{BB962C8B-B14F-4D97-AF65-F5344CB8AC3E}">
        <p14:creationId xmlns:p14="http://schemas.microsoft.com/office/powerpoint/2010/main" val="219836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solidFill>
                  <a:schemeClr val="bg2"/>
                </a:solidFill>
                <a:latin typeface="Museo Slab 500" charset="0"/>
                <a:ea typeface="Museo Slab 500" charset="0"/>
                <a:cs typeface="Museo Slab 500" charset="0"/>
              </a:rPr>
              <a:t>What are we going to talk about today?</a:t>
            </a:r>
          </a:p>
        </p:txBody>
      </p:sp>
      <p:sp>
        <p:nvSpPr>
          <p:cNvPr id="4" name="TextBox 3">
            <a:extLst>
              <a:ext uri="{FF2B5EF4-FFF2-40B4-BE49-F238E27FC236}">
                <a16:creationId xmlns:a16="http://schemas.microsoft.com/office/drawing/2014/main" id="{B99F513B-F8DE-484D-AE11-C7049ADC15AC}"/>
              </a:ext>
            </a:extLst>
          </p:cNvPr>
          <p:cNvSpPr txBox="1"/>
          <p:nvPr/>
        </p:nvSpPr>
        <p:spPr>
          <a:xfrm>
            <a:off x="10688475" y="6581004"/>
            <a:ext cx="1503525" cy="276999"/>
          </a:xfrm>
          <a:prstGeom prst="rect">
            <a:avLst/>
          </a:prstGeom>
          <a:noFill/>
        </p:spPr>
        <p:txBody>
          <a:bodyPr wrap="square" rtlCol="0">
            <a:spAutoFit/>
          </a:bodyPr>
          <a:lstStyle/>
          <a:p>
            <a:pPr algn="r"/>
            <a:r>
              <a:rPr lang="en-US" sz="1200" dirty="0">
                <a:solidFill>
                  <a:schemeClr val="accent6"/>
                </a:solidFill>
                <a:latin typeface="Museo Sans 100" charset="0"/>
                <a:ea typeface="Museo Sans 100" charset="0"/>
                <a:cs typeface="Museo Sans 100" charset="0"/>
              </a:rPr>
              <a:t>@SheHacksPurple</a:t>
            </a:r>
          </a:p>
        </p:txBody>
      </p:sp>
      <p:sp>
        <p:nvSpPr>
          <p:cNvPr id="7" name="TextBox 6">
            <a:extLst>
              <a:ext uri="{FF2B5EF4-FFF2-40B4-BE49-F238E27FC236}">
                <a16:creationId xmlns:a16="http://schemas.microsoft.com/office/drawing/2014/main" id="{98BF476D-2087-1F43-9954-49ABF9B141B7}"/>
              </a:ext>
            </a:extLst>
          </p:cNvPr>
          <p:cNvSpPr txBox="1"/>
          <p:nvPr/>
        </p:nvSpPr>
        <p:spPr>
          <a:xfrm>
            <a:off x="1086915" y="1765120"/>
            <a:ext cx="10018169" cy="4284250"/>
          </a:xfrm>
          <a:prstGeom prst="rect">
            <a:avLst/>
          </a:prstGeom>
          <a:noFill/>
        </p:spPr>
        <p:txBody>
          <a:bodyPr wrap="square" lIns="182880" tIns="146304" rIns="182880" bIns="146304" rtlCol="0">
            <a:spAutoFit/>
          </a:bodyPr>
          <a:lstStyle/>
          <a:p>
            <a:pPr marL="346075" indent="-346075" algn="ctr">
              <a:lnSpc>
                <a:spcPct val="90000"/>
              </a:lnSpc>
              <a:spcAft>
                <a:spcPts val="600"/>
              </a:spcAft>
              <a:tabLst>
                <a:tab pos="284163" algn="l"/>
              </a:tabLst>
            </a:pPr>
            <a:r>
              <a:rPr lang="en-US" sz="9600" dirty="0">
                <a:solidFill>
                  <a:schemeClr val="accent4"/>
                </a:solidFill>
                <a:latin typeface="Museo Slab 300" charset="0"/>
                <a:ea typeface="Museo Slab 300" charset="0"/>
                <a:cs typeface="Museo Slab 300" charset="0"/>
              </a:rPr>
              <a:t>Security becoming a part of your </a:t>
            </a:r>
            <a:r>
              <a:rPr lang="en-US" sz="9600" u="sng" dirty="0">
                <a:solidFill>
                  <a:schemeClr val="accent4"/>
                </a:solidFill>
                <a:latin typeface="Museo Slab 300" charset="0"/>
                <a:ea typeface="Museo Slab 300" charset="0"/>
                <a:cs typeface="Museo Slab 300" charset="0"/>
              </a:rPr>
              <a:t>everyday</a:t>
            </a:r>
            <a:r>
              <a:rPr lang="en-US" sz="9600" dirty="0">
                <a:solidFill>
                  <a:schemeClr val="accent4"/>
                </a:solidFill>
                <a:latin typeface="Museo Slab 300" charset="0"/>
                <a:ea typeface="Museo Slab 300" charset="0"/>
                <a:cs typeface="Museo Slab 300" charset="0"/>
              </a:rPr>
              <a:t> work</a:t>
            </a:r>
            <a:endParaRPr lang="en-US" sz="9600" spc="-150" dirty="0">
              <a:solidFill>
                <a:schemeClr val="accent4"/>
              </a:solidFill>
              <a:latin typeface="+mj-lt"/>
            </a:endParaRPr>
          </a:p>
        </p:txBody>
      </p:sp>
    </p:spTree>
    <p:extLst>
      <p:ext uri="{BB962C8B-B14F-4D97-AF65-F5344CB8AC3E}">
        <p14:creationId xmlns:p14="http://schemas.microsoft.com/office/powerpoint/2010/main" val="2633640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211" y="1415454"/>
            <a:ext cx="10515600" cy="1325563"/>
          </a:xfrm>
        </p:spPr>
        <p:txBody>
          <a:bodyPr>
            <a:normAutofit/>
          </a:bodyPr>
          <a:lstStyle/>
          <a:p>
            <a:r>
              <a:rPr lang="en-US" sz="6000" dirty="0">
                <a:solidFill>
                  <a:schemeClr val="bg2"/>
                </a:solidFill>
                <a:latin typeface="Museo Slab 500" charset="0"/>
                <a:ea typeface="Museo Slab 500" charset="0"/>
                <a:cs typeface="Museo Slab 500" charset="0"/>
              </a:rPr>
              <a:t>Continuous Learning</a:t>
            </a:r>
          </a:p>
        </p:txBody>
      </p:sp>
      <p:sp>
        <p:nvSpPr>
          <p:cNvPr id="10" name="Content Placeholder 9">
            <a:extLst>
              <a:ext uri="{FF2B5EF4-FFF2-40B4-BE49-F238E27FC236}">
                <a16:creationId xmlns:a16="http://schemas.microsoft.com/office/drawing/2014/main" id="{90122A7F-DB3F-7546-A7CB-F2384F486ABF}"/>
              </a:ext>
            </a:extLst>
          </p:cNvPr>
          <p:cNvSpPr txBox="1">
            <a:spLocks noGrp="1"/>
          </p:cNvSpPr>
          <p:nvPr>
            <p:ph idx="1"/>
          </p:nvPr>
        </p:nvSpPr>
        <p:spPr>
          <a:xfrm>
            <a:off x="923297" y="3333149"/>
            <a:ext cx="10515600" cy="1625060"/>
          </a:xfrm>
          <a:prstGeom prst="rect">
            <a:avLst/>
          </a:prstGeom>
          <a:noFill/>
        </p:spPr>
        <p:txBody>
          <a:bodyPr wrap="square" lIns="182880" tIns="146304" rIns="182880" bIns="146304" rtlCol="0">
            <a:spAutoFit/>
          </a:bodyPr>
          <a:lstStyle/>
          <a:p>
            <a:pPr marL="0" indent="0" algn="ctr">
              <a:lnSpc>
                <a:spcPct val="90000"/>
              </a:lnSpc>
              <a:spcAft>
                <a:spcPts val="600"/>
              </a:spcAft>
              <a:buNone/>
              <a:tabLst>
                <a:tab pos="284163" algn="l"/>
              </a:tabLst>
            </a:pPr>
            <a:r>
              <a:rPr lang="en-US" sz="9600" dirty="0">
                <a:solidFill>
                  <a:schemeClr val="accent4"/>
                </a:solidFill>
                <a:latin typeface="+mj-lt"/>
              </a:rPr>
              <a:t>Full Circle</a:t>
            </a:r>
          </a:p>
        </p:txBody>
      </p:sp>
      <p:grpSp>
        <p:nvGrpSpPr>
          <p:cNvPr id="11" name="Group 10"/>
          <p:cNvGrpSpPr/>
          <p:nvPr/>
        </p:nvGrpSpPr>
        <p:grpSpPr>
          <a:xfrm>
            <a:off x="0" y="6318001"/>
            <a:ext cx="3075155" cy="540000"/>
            <a:chOff x="0" y="6318000"/>
            <a:chExt cx="3075155" cy="540000"/>
          </a:xfrm>
        </p:grpSpPr>
        <p:sp>
          <p:nvSpPr>
            <p:cNvPr id="12" name="Triangle 26"/>
            <p:cNvSpPr>
              <a:spLocks noChangeAspect="1"/>
            </p:cNvSpPr>
            <p:nvPr/>
          </p:nvSpPr>
          <p:spPr>
            <a:xfrm rot="10800000" flipV="1">
              <a:off x="0" y="6318000"/>
              <a:ext cx="3075155" cy="540000"/>
            </a:xfrm>
            <a:prstGeom prst="triangle">
              <a:avLst>
                <a:gd name="adj" fmla="val 100000"/>
              </a:avLst>
            </a:prstGeom>
            <a:solidFill>
              <a:srgbClr val="F059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Footer Placeholder 3"/>
            <p:cNvSpPr txBox="1">
              <a:spLocks/>
            </p:cNvSpPr>
            <p:nvPr/>
          </p:nvSpPr>
          <p:spPr>
            <a:xfrm>
              <a:off x="79321" y="6519761"/>
              <a:ext cx="1313410"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rgbClr val="463768"/>
                  </a:solidFill>
                  <a:latin typeface="Museo Sans 100" charset="0"/>
                  <a:ea typeface="Museo Sans 100" charset="0"/>
                  <a:cs typeface="Museo Sans 100" charset="0"/>
                </a:rPr>
                <a:t>@WeHackPurple</a:t>
              </a:r>
            </a:p>
          </p:txBody>
        </p:sp>
      </p:grpSp>
      <p:grpSp>
        <p:nvGrpSpPr>
          <p:cNvPr id="14" name="Group 13"/>
          <p:cNvGrpSpPr/>
          <p:nvPr/>
        </p:nvGrpSpPr>
        <p:grpSpPr>
          <a:xfrm>
            <a:off x="9283262" y="0"/>
            <a:ext cx="2908738" cy="540000"/>
            <a:chOff x="6235262" y="0"/>
            <a:chExt cx="2908738" cy="540000"/>
          </a:xfrm>
        </p:grpSpPr>
        <p:sp>
          <p:nvSpPr>
            <p:cNvPr id="15" name="Triangle 25"/>
            <p:cNvSpPr/>
            <p:nvPr/>
          </p:nvSpPr>
          <p:spPr>
            <a:xfrm flipV="1">
              <a:off x="6235262" y="0"/>
              <a:ext cx="2908738" cy="540000"/>
            </a:xfrm>
            <a:prstGeom prst="triangle">
              <a:avLst>
                <a:gd name="adj" fmla="val 100000"/>
              </a:avLst>
            </a:prstGeom>
            <a:solidFill>
              <a:srgbClr val="F059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 name="TextBox 15"/>
            <p:cNvSpPr txBox="1"/>
            <p:nvPr/>
          </p:nvSpPr>
          <p:spPr>
            <a:xfrm>
              <a:off x="7637794" y="11466"/>
              <a:ext cx="1506206" cy="276999"/>
            </a:xfrm>
            <a:prstGeom prst="rect">
              <a:avLst/>
            </a:prstGeom>
            <a:noFill/>
          </p:spPr>
          <p:txBody>
            <a:bodyPr wrap="square" rtlCol="0">
              <a:spAutoFit/>
            </a:bodyPr>
            <a:lstStyle/>
            <a:p>
              <a:pPr algn="r"/>
              <a:r>
                <a:rPr lang="en-US" sz="1200" dirty="0">
                  <a:solidFill>
                    <a:srgbClr val="463768"/>
                  </a:solidFill>
                  <a:latin typeface="Museo Sans 100" charset="0"/>
                  <a:ea typeface="Museo Sans 100" charset="0"/>
                  <a:cs typeface="Museo Sans 100" charset="0"/>
                </a:rPr>
                <a:t>@</a:t>
              </a:r>
              <a:r>
                <a:rPr lang="en-US" sz="1200" dirty="0" err="1">
                  <a:solidFill>
                    <a:srgbClr val="463768"/>
                  </a:solidFill>
                  <a:latin typeface="Museo Sans 100" charset="0"/>
                  <a:ea typeface="Museo Sans 100" charset="0"/>
                  <a:cs typeface="Museo Sans 100" charset="0"/>
                </a:rPr>
                <a:t>SheHacksPurple</a:t>
              </a:r>
              <a:endParaRPr lang="en-US" sz="1200" dirty="0">
                <a:solidFill>
                  <a:srgbClr val="463768"/>
                </a:solidFill>
                <a:latin typeface="Museo Sans 100" charset="0"/>
                <a:ea typeface="Museo Sans 100" charset="0"/>
                <a:cs typeface="Museo Sans 100" charset="0"/>
              </a:endParaRPr>
            </a:p>
          </p:txBody>
        </p:sp>
      </p:grpSp>
    </p:spTree>
    <p:extLst>
      <p:ext uri="{BB962C8B-B14F-4D97-AF65-F5344CB8AC3E}">
        <p14:creationId xmlns:p14="http://schemas.microsoft.com/office/powerpoint/2010/main" val="501049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a:extLst>
              <a:ext uri="{FF2B5EF4-FFF2-40B4-BE49-F238E27FC236}">
                <a16:creationId xmlns:a16="http://schemas.microsoft.com/office/drawing/2014/main" id="{E90D14C6-0F0A-8346-90BC-07E71F23477F}"/>
              </a:ext>
            </a:extLst>
          </p:cNvPr>
          <p:cNvSpPr>
            <a:spLocks noGrp="1"/>
          </p:cNvSpPr>
          <p:nvPr>
            <p:ph type="title"/>
          </p:nvPr>
        </p:nvSpPr>
        <p:spPr>
          <a:xfrm>
            <a:off x="1725930" y="289512"/>
            <a:ext cx="8741880" cy="899665"/>
          </a:xfrm>
        </p:spPr>
        <p:txBody>
          <a:bodyPr/>
          <a:lstStyle/>
          <a:p>
            <a:r>
              <a:rPr lang="en-US" dirty="0">
                <a:solidFill>
                  <a:schemeClr val="bg2"/>
                </a:solidFill>
              </a:rPr>
              <a:t>What does this mean for Security? </a:t>
            </a:r>
          </a:p>
        </p:txBody>
      </p:sp>
      <p:sp>
        <p:nvSpPr>
          <p:cNvPr id="6" name="Text Placeholder 5">
            <a:extLst>
              <a:ext uri="{FF2B5EF4-FFF2-40B4-BE49-F238E27FC236}">
                <a16:creationId xmlns:a16="http://schemas.microsoft.com/office/drawing/2014/main" id="{002A9CCB-5D27-DD4E-8711-99CE7832FD50}"/>
              </a:ext>
            </a:extLst>
          </p:cNvPr>
          <p:cNvSpPr txBox="1">
            <a:spLocks/>
          </p:cNvSpPr>
          <p:nvPr/>
        </p:nvSpPr>
        <p:spPr>
          <a:xfrm>
            <a:off x="1802968" y="1067528"/>
            <a:ext cx="8636432" cy="4475071"/>
          </a:xfrm>
        </p:spPr>
        <p:txBody>
          <a:bodyPr/>
          <a:lstStyle>
            <a:defPPr>
              <a:defRPr lang="en-US"/>
            </a:defPPr>
            <a:lvl1pPr marL="0" algn="l" defTabSz="768113" rtl="0" eaLnBrk="1" latinLnBrk="0" hangingPunct="1">
              <a:defRPr sz="1482" kern="1200">
                <a:solidFill>
                  <a:schemeClr val="tx1"/>
                </a:solidFill>
                <a:latin typeface="+mn-lt"/>
                <a:ea typeface="+mn-ea"/>
                <a:cs typeface="+mn-cs"/>
              </a:defRPr>
            </a:lvl1pPr>
            <a:lvl2pPr marL="384057" algn="l" defTabSz="768113" rtl="0" eaLnBrk="1" latinLnBrk="0" hangingPunct="1">
              <a:defRPr sz="1482" kern="1200">
                <a:solidFill>
                  <a:schemeClr val="tx1"/>
                </a:solidFill>
                <a:latin typeface="+mn-lt"/>
                <a:ea typeface="+mn-ea"/>
                <a:cs typeface="+mn-cs"/>
              </a:defRPr>
            </a:lvl2pPr>
            <a:lvl3pPr marL="768113" algn="l" defTabSz="768113" rtl="0" eaLnBrk="1" latinLnBrk="0" hangingPunct="1">
              <a:defRPr sz="1482" kern="1200">
                <a:solidFill>
                  <a:schemeClr val="tx1"/>
                </a:solidFill>
                <a:latin typeface="+mn-lt"/>
                <a:ea typeface="+mn-ea"/>
                <a:cs typeface="+mn-cs"/>
              </a:defRPr>
            </a:lvl3pPr>
            <a:lvl4pPr marL="1152170" algn="l" defTabSz="768113" rtl="0" eaLnBrk="1" latinLnBrk="0" hangingPunct="1">
              <a:defRPr sz="1482" kern="1200">
                <a:solidFill>
                  <a:schemeClr val="tx1"/>
                </a:solidFill>
                <a:latin typeface="+mn-lt"/>
                <a:ea typeface="+mn-ea"/>
                <a:cs typeface="+mn-cs"/>
              </a:defRPr>
            </a:lvl4pPr>
            <a:lvl5pPr marL="1536226" algn="l" defTabSz="768113" rtl="0" eaLnBrk="1" latinLnBrk="0" hangingPunct="1">
              <a:defRPr sz="1482" kern="1200">
                <a:solidFill>
                  <a:schemeClr val="tx1"/>
                </a:solidFill>
                <a:latin typeface="+mn-lt"/>
                <a:ea typeface="+mn-ea"/>
                <a:cs typeface="+mn-cs"/>
              </a:defRPr>
            </a:lvl5pPr>
            <a:lvl6pPr marL="1920283" algn="l" defTabSz="768113" rtl="0" eaLnBrk="1" latinLnBrk="0" hangingPunct="1">
              <a:defRPr sz="1482" kern="1200">
                <a:solidFill>
                  <a:schemeClr val="tx1"/>
                </a:solidFill>
                <a:latin typeface="+mn-lt"/>
                <a:ea typeface="+mn-ea"/>
                <a:cs typeface="+mn-cs"/>
              </a:defRPr>
            </a:lvl6pPr>
            <a:lvl7pPr marL="2304339" algn="l" defTabSz="768113" rtl="0" eaLnBrk="1" latinLnBrk="0" hangingPunct="1">
              <a:defRPr sz="1482" kern="1200">
                <a:solidFill>
                  <a:schemeClr val="tx1"/>
                </a:solidFill>
                <a:latin typeface="+mn-lt"/>
                <a:ea typeface="+mn-ea"/>
                <a:cs typeface="+mn-cs"/>
              </a:defRPr>
            </a:lvl7pPr>
            <a:lvl8pPr marL="2688396" algn="l" defTabSz="768113" rtl="0" eaLnBrk="1" latinLnBrk="0" hangingPunct="1">
              <a:defRPr sz="1482" kern="1200">
                <a:solidFill>
                  <a:schemeClr val="tx1"/>
                </a:solidFill>
                <a:latin typeface="+mn-lt"/>
                <a:ea typeface="+mn-ea"/>
                <a:cs typeface="+mn-cs"/>
              </a:defRPr>
            </a:lvl8pPr>
            <a:lvl9pPr marL="3072453" algn="l" defTabSz="768113" rtl="0" eaLnBrk="1" latinLnBrk="0" hangingPunct="1">
              <a:defRPr sz="1482" kern="1200">
                <a:solidFill>
                  <a:schemeClr val="tx1"/>
                </a:solidFill>
                <a:latin typeface="+mn-lt"/>
                <a:ea typeface="+mn-ea"/>
                <a:cs typeface="+mn-cs"/>
              </a:defRPr>
            </a:lvl9pPr>
          </a:lstStyle>
          <a:p>
            <a:endParaRPr lang="en-US" sz="2800" dirty="0"/>
          </a:p>
        </p:txBody>
      </p:sp>
      <p:sp>
        <p:nvSpPr>
          <p:cNvPr id="12" name="Content Placeholder 2">
            <a:extLst>
              <a:ext uri="{FF2B5EF4-FFF2-40B4-BE49-F238E27FC236}">
                <a16:creationId xmlns:a16="http://schemas.microsoft.com/office/drawing/2014/main" id="{05EFE04C-9735-3F45-8C9C-718553DAB9D4}"/>
              </a:ext>
            </a:extLst>
          </p:cNvPr>
          <p:cNvSpPr txBox="1">
            <a:spLocks/>
          </p:cNvSpPr>
          <p:nvPr/>
        </p:nvSpPr>
        <p:spPr>
          <a:xfrm>
            <a:off x="1540823" y="6587728"/>
            <a:ext cx="7412868" cy="3394472"/>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solidFill>
                  <a:schemeClr val="bg2"/>
                </a:solidFill>
              </a:rPr>
              <a:t>Photo: #</a:t>
            </a:r>
            <a:r>
              <a:rPr lang="en-US" sz="1600" dirty="0" err="1">
                <a:solidFill>
                  <a:schemeClr val="bg2"/>
                </a:solidFill>
              </a:rPr>
              <a:t>WOCTechChat</a:t>
            </a:r>
            <a:endParaRPr lang="en-US" sz="1600" dirty="0">
              <a:solidFill>
                <a:schemeClr val="bg2"/>
              </a:solidFill>
            </a:endParaRPr>
          </a:p>
        </p:txBody>
      </p:sp>
      <p:pic>
        <p:nvPicPr>
          <p:cNvPr id="9" name="Picture 8">
            <a:extLst>
              <a:ext uri="{FF2B5EF4-FFF2-40B4-BE49-F238E27FC236}">
                <a16:creationId xmlns:a16="http://schemas.microsoft.com/office/drawing/2014/main" id="{7F632AC8-0C17-CE48-809F-41C562AE9A6D}"/>
              </a:ext>
            </a:extLst>
          </p:cNvPr>
          <p:cNvPicPr>
            <a:picLocks noChangeAspect="1"/>
          </p:cNvPicPr>
          <p:nvPr/>
        </p:nvPicPr>
        <p:blipFill>
          <a:blip r:embed="rId3"/>
          <a:stretch>
            <a:fillRect/>
          </a:stretch>
        </p:blipFill>
        <p:spPr>
          <a:xfrm>
            <a:off x="2362201" y="1371600"/>
            <a:ext cx="7520299" cy="5029200"/>
          </a:xfrm>
          <a:prstGeom prst="rect">
            <a:avLst/>
          </a:prstGeom>
        </p:spPr>
      </p:pic>
      <p:sp>
        <p:nvSpPr>
          <p:cNvPr id="7" name="TextBox 6">
            <a:extLst>
              <a:ext uri="{FF2B5EF4-FFF2-40B4-BE49-F238E27FC236}">
                <a16:creationId xmlns:a16="http://schemas.microsoft.com/office/drawing/2014/main" id="{910DA403-F78F-3948-9B8D-5AA25647F774}"/>
              </a:ext>
            </a:extLst>
          </p:cNvPr>
          <p:cNvSpPr txBox="1"/>
          <p:nvPr/>
        </p:nvSpPr>
        <p:spPr>
          <a:xfrm>
            <a:off x="10572751" y="6564260"/>
            <a:ext cx="1562100" cy="276999"/>
          </a:xfrm>
          <a:prstGeom prst="rect">
            <a:avLst/>
          </a:prstGeom>
          <a:noFill/>
        </p:spPr>
        <p:txBody>
          <a:bodyPr wrap="square" rtlCol="0">
            <a:spAutoFit/>
          </a:bodyPr>
          <a:lstStyle/>
          <a:p>
            <a:pPr algn="r"/>
            <a:r>
              <a:rPr lang="en-US" sz="1200" dirty="0">
                <a:solidFill>
                  <a:schemeClr val="accent4"/>
                </a:solidFill>
                <a:latin typeface="Museo Sans 100" charset="0"/>
                <a:ea typeface="Museo Sans 100" charset="0"/>
                <a:cs typeface="Museo Sans 100" charset="0"/>
              </a:rPr>
              <a:t>@</a:t>
            </a:r>
            <a:r>
              <a:rPr lang="en-US" sz="1200" dirty="0" err="1">
                <a:solidFill>
                  <a:schemeClr val="accent4"/>
                </a:solidFill>
                <a:latin typeface="Museo Sans 100" charset="0"/>
                <a:ea typeface="Museo Sans 100" charset="0"/>
                <a:cs typeface="Museo Sans 100" charset="0"/>
              </a:rPr>
              <a:t>SheHacksPurple</a:t>
            </a:r>
            <a:endParaRPr lang="en-US" sz="1200" dirty="0">
              <a:solidFill>
                <a:schemeClr val="accent4"/>
              </a:solidFill>
              <a:latin typeface="Museo Sans 100" charset="0"/>
              <a:ea typeface="Museo Sans 100" charset="0"/>
              <a:cs typeface="Museo Sans 100" charset="0"/>
            </a:endParaRPr>
          </a:p>
        </p:txBody>
      </p:sp>
    </p:spTree>
    <p:extLst>
      <p:ext uri="{BB962C8B-B14F-4D97-AF65-F5344CB8AC3E}">
        <p14:creationId xmlns:p14="http://schemas.microsoft.com/office/powerpoint/2010/main" val="334066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a:extLst>
              <a:ext uri="{FF2B5EF4-FFF2-40B4-BE49-F238E27FC236}">
                <a16:creationId xmlns:a16="http://schemas.microsoft.com/office/drawing/2014/main" id="{E90D14C6-0F0A-8346-90BC-07E71F23477F}"/>
              </a:ext>
            </a:extLst>
          </p:cNvPr>
          <p:cNvSpPr>
            <a:spLocks noGrp="1"/>
          </p:cNvSpPr>
          <p:nvPr>
            <p:ph type="title"/>
          </p:nvPr>
        </p:nvSpPr>
        <p:spPr>
          <a:xfrm>
            <a:off x="1725930" y="289512"/>
            <a:ext cx="8865870" cy="899665"/>
          </a:xfrm>
        </p:spPr>
        <p:txBody>
          <a:bodyPr/>
          <a:lstStyle/>
          <a:p>
            <a:r>
              <a:rPr lang="en-US" dirty="0">
                <a:solidFill>
                  <a:schemeClr val="bg2"/>
                </a:solidFill>
              </a:rPr>
              <a:t>What does this mean for dev &amp; ops?</a:t>
            </a:r>
          </a:p>
        </p:txBody>
      </p:sp>
      <p:sp>
        <p:nvSpPr>
          <p:cNvPr id="8" name="Content Placeholder 2">
            <a:extLst>
              <a:ext uri="{FF2B5EF4-FFF2-40B4-BE49-F238E27FC236}">
                <a16:creationId xmlns:a16="http://schemas.microsoft.com/office/drawing/2014/main" id="{6D3C2CC1-A470-944A-B5DF-B06E439FF9C5}"/>
              </a:ext>
            </a:extLst>
          </p:cNvPr>
          <p:cNvSpPr txBox="1">
            <a:spLocks/>
          </p:cNvSpPr>
          <p:nvPr/>
        </p:nvSpPr>
        <p:spPr>
          <a:xfrm>
            <a:off x="1540823" y="6587728"/>
            <a:ext cx="7412868" cy="3394472"/>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solidFill>
                  <a:schemeClr val="bg2"/>
                </a:solidFill>
              </a:rPr>
              <a:t>Photo: #</a:t>
            </a:r>
            <a:r>
              <a:rPr lang="en-US" sz="1600" dirty="0" err="1">
                <a:solidFill>
                  <a:schemeClr val="bg2"/>
                </a:solidFill>
              </a:rPr>
              <a:t>WOCTechChat</a:t>
            </a:r>
            <a:endParaRPr lang="en-US" sz="1600" dirty="0">
              <a:solidFill>
                <a:schemeClr val="bg2"/>
              </a:solidFill>
            </a:endParaRPr>
          </a:p>
        </p:txBody>
      </p:sp>
      <p:pic>
        <p:nvPicPr>
          <p:cNvPr id="9" name="Picture 8">
            <a:extLst>
              <a:ext uri="{FF2B5EF4-FFF2-40B4-BE49-F238E27FC236}">
                <a16:creationId xmlns:a16="http://schemas.microsoft.com/office/drawing/2014/main" id="{FCA5A7DE-013F-CF43-9EB4-3915C519B450}"/>
              </a:ext>
            </a:extLst>
          </p:cNvPr>
          <p:cNvPicPr>
            <a:picLocks noChangeAspect="1"/>
          </p:cNvPicPr>
          <p:nvPr/>
        </p:nvPicPr>
        <p:blipFill>
          <a:blip r:embed="rId3"/>
          <a:stretch>
            <a:fillRect/>
          </a:stretch>
        </p:blipFill>
        <p:spPr>
          <a:xfrm>
            <a:off x="2597416" y="1189177"/>
            <a:ext cx="7689584" cy="5142409"/>
          </a:xfrm>
          <a:prstGeom prst="rect">
            <a:avLst/>
          </a:prstGeom>
        </p:spPr>
      </p:pic>
      <p:sp>
        <p:nvSpPr>
          <p:cNvPr id="6" name="TextBox 5">
            <a:extLst>
              <a:ext uri="{FF2B5EF4-FFF2-40B4-BE49-F238E27FC236}">
                <a16:creationId xmlns:a16="http://schemas.microsoft.com/office/drawing/2014/main" id="{CCFD54D9-EDD8-D542-BBD8-128A657AE497}"/>
              </a:ext>
            </a:extLst>
          </p:cNvPr>
          <p:cNvSpPr txBox="1"/>
          <p:nvPr/>
        </p:nvSpPr>
        <p:spPr>
          <a:xfrm>
            <a:off x="10572751" y="6564260"/>
            <a:ext cx="1562100" cy="276999"/>
          </a:xfrm>
          <a:prstGeom prst="rect">
            <a:avLst/>
          </a:prstGeom>
          <a:noFill/>
        </p:spPr>
        <p:txBody>
          <a:bodyPr wrap="square" rtlCol="0">
            <a:spAutoFit/>
          </a:bodyPr>
          <a:lstStyle/>
          <a:p>
            <a:pPr algn="r"/>
            <a:r>
              <a:rPr lang="en-US" sz="1200" dirty="0">
                <a:solidFill>
                  <a:schemeClr val="accent4"/>
                </a:solidFill>
                <a:latin typeface="Museo Sans 100" charset="0"/>
                <a:ea typeface="Museo Sans 100" charset="0"/>
                <a:cs typeface="Museo Sans 100" charset="0"/>
              </a:rPr>
              <a:t>@</a:t>
            </a:r>
            <a:r>
              <a:rPr lang="en-US" sz="1200" dirty="0" err="1">
                <a:solidFill>
                  <a:schemeClr val="accent4"/>
                </a:solidFill>
                <a:latin typeface="Museo Sans 100" charset="0"/>
                <a:ea typeface="Museo Sans 100" charset="0"/>
                <a:cs typeface="Museo Sans 100" charset="0"/>
              </a:rPr>
              <a:t>SheHacksPurple</a:t>
            </a:r>
            <a:endParaRPr lang="en-US" sz="1200" dirty="0">
              <a:solidFill>
                <a:schemeClr val="accent4"/>
              </a:solidFill>
              <a:latin typeface="Museo Sans 100" charset="0"/>
              <a:ea typeface="Museo Sans 100" charset="0"/>
              <a:cs typeface="Museo Sans 100" charset="0"/>
            </a:endParaRPr>
          </a:p>
        </p:txBody>
      </p:sp>
    </p:spTree>
    <p:extLst>
      <p:ext uri="{BB962C8B-B14F-4D97-AF65-F5344CB8AC3E}">
        <p14:creationId xmlns:p14="http://schemas.microsoft.com/office/powerpoint/2010/main" val="35208429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a:extLst>
              <a:ext uri="{FF2B5EF4-FFF2-40B4-BE49-F238E27FC236}">
                <a16:creationId xmlns:a16="http://schemas.microsoft.com/office/drawing/2014/main" id="{E90D14C6-0F0A-8346-90BC-07E71F23477F}"/>
              </a:ext>
            </a:extLst>
          </p:cNvPr>
          <p:cNvSpPr>
            <a:spLocks noGrp="1"/>
          </p:cNvSpPr>
          <p:nvPr>
            <p:ph type="title"/>
          </p:nvPr>
        </p:nvSpPr>
        <p:spPr>
          <a:xfrm>
            <a:off x="1725930" y="152401"/>
            <a:ext cx="8865870" cy="899665"/>
          </a:xfrm>
        </p:spPr>
        <p:txBody>
          <a:bodyPr/>
          <a:lstStyle/>
          <a:p>
            <a:r>
              <a:rPr lang="en-US" dirty="0">
                <a:solidFill>
                  <a:schemeClr val="bg2"/>
                </a:solidFill>
              </a:rPr>
              <a:t>What does this mean for dev &amp; ops?</a:t>
            </a:r>
          </a:p>
        </p:txBody>
      </p:sp>
      <p:sp>
        <p:nvSpPr>
          <p:cNvPr id="8" name="Content Placeholder 2">
            <a:extLst>
              <a:ext uri="{FF2B5EF4-FFF2-40B4-BE49-F238E27FC236}">
                <a16:creationId xmlns:a16="http://schemas.microsoft.com/office/drawing/2014/main" id="{6D3C2CC1-A470-944A-B5DF-B06E439FF9C5}"/>
              </a:ext>
            </a:extLst>
          </p:cNvPr>
          <p:cNvSpPr txBox="1">
            <a:spLocks/>
          </p:cNvSpPr>
          <p:nvPr/>
        </p:nvSpPr>
        <p:spPr>
          <a:xfrm>
            <a:off x="1540823" y="6587728"/>
            <a:ext cx="7412868" cy="3394472"/>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solidFill>
                  <a:schemeClr val="bg2"/>
                </a:solidFill>
              </a:rPr>
              <a:t>Photo: #</a:t>
            </a:r>
            <a:r>
              <a:rPr lang="en-US" sz="1600" dirty="0" err="1">
                <a:solidFill>
                  <a:schemeClr val="bg2"/>
                </a:solidFill>
              </a:rPr>
              <a:t>WOCTechChat</a:t>
            </a:r>
            <a:endParaRPr lang="en-US" sz="1600" dirty="0">
              <a:solidFill>
                <a:schemeClr val="bg2"/>
              </a:solidFill>
            </a:endParaRPr>
          </a:p>
        </p:txBody>
      </p:sp>
      <p:pic>
        <p:nvPicPr>
          <p:cNvPr id="6" name="Picture 5">
            <a:extLst>
              <a:ext uri="{FF2B5EF4-FFF2-40B4-BE49-F238E27FC236}">
                <a16:creationId xmlns:a16="http://schemas.microsoft.com/office/drawing/2014/main" id="{AB958812-14C4-1F4F-A830-798E19E5EEA4}"/>
              </a:ext>
            </a:extLst>
          </p:cNvPr>
          <p:cNvPicPr>
            <a:picLocks noChangeAspect="1"/>
          </p:cNvPicPr>
          <p:nvPr/>
        </p:nvPicPr>
        <p:blipFill>
          <a:blip r:embed="rId3"/>
          <a:stretch>
            <a:fillRect/>
          </a:stretch>
        </p:blipFill>
        <p:spPr>
          <a:xfrm>
            <a:off x="2032000" y="965200"/>
            <a:ext cx="8128000" cy="5435600"/>
          </a:xfrm>
          <a:prstGeom prst="rect">
            <a:avLst/>
          </a:prstGeom>
        </p:spPr>
      </p:pic>
      <p:sp>
        <p:nvSpPr>
          <p:cNvPr id="7" name="TextBox 6">
            <a:extLst>
              <a:ext uri="{FF2B5EF4-FFF2-40B4-BE49-F238E27FC236}">
                <a16:creationId xmlns:a16="http://schemas.microsoft.com/office/drawing/2014/main" id="{C1D1B940-60CF-414C-A44E-7574C38A67A1}"/>
              </a:ext>
            </a:extLst>
          </p:cNvPr>
          <p:cNvSpPr txBox="1"/>
          <p:nvPr/>
        </p:nvSpPr>
        <p:spPr>
          <a:xfrm>
            <a:off x="10572751" y="6564260"/>
            <a:ext cx="1562100" cy="276999"/>
          </a:xfrm>
          <a:prstGeom prst="rect">
            <a:avLst/>
          </a:prstGeom>
          <a:noFill/>
        </p:spPr>
        <p:txBody>
          <a:bodyPr wrap="square" rtlCol="0">
            <a:spAutoFit/>
          </a:bodyPr>
          <a:lstStyle/>
          <a:p>
            <a:pPr algn="r"/>
            <a:r>
              <a:rPr lang="en-US" sz="1200" dirty="0">
                <a:solidFill>
                  <a:schemeClr val="accent4"/>
                </a:solidFill>
                <a:latin typeface="Museo Sans 100" charset="0"/>
                <a:ea typeface="Museo Sans 100" charset="0"/>
                <a:cs typeface="Museo Sans 100" charset="0"/>
              </a:rPr>
              <a:t>@</a:t>
            </a:r>
            <a:r>
              <a:rPr lang="en-US" sz="1200" dirty="0" err="1">
                <a:solidFill>
                  <a:schemeClr val="accent4"/>
                </a:solidFill>
                <a:latin typeface="Museo Sans 100" charset="0"/>
                <a:ea typeface="Museo Sans 100" charset="0"/>
                <a:cs typeface="Museo Sans 100" charset="0"/>
              </a:rPr>
              <a:t>SheHacksPurple</a:t>
            </a:r>
            <a:endParaRPr lang="en-US" sz="1200" dirty="0">
              <a:solidFill>
                <a:schemeClr val="accent4"/>
              </a:solidFill>
              <a:latin typeface="Museo Sans 100" charset="0"/>
              <a:ea typeface="Museo Sans 100" charset="0"/>
              <a:cs typeface="Museo Sans 100" charset="0"/>
            </a:endParaRPr>
          </a:p>
        </p:txBody>
      </p:sp>
    </p:spTree>
    <p:extLst>
      <p:ext uri="{BB962C8B-B14F-4D97-AF65-F5344CB8AC3E}">
        <p14:creationId xmlns:p14="http://schemas.microsoft.com/office/powerpoint/2010/main" val="36160771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a:extLst>
              <a:ext uri="{FF2B5EF4-FFF2-40B4-BE49-F238E27FC236}">
                <a16:creationId xmlns:a16="http://schemas.microsoft.com/office/drawing/2014/main" id="{E90D14C6-0F0A-8346-90BC-07E71F23477F}"/>
              </a:ext>
            </a:extLst>
          </p:cNvPr>
          <p:cNvSpPr>
            <a:spLocks noGrp="1"/>
          </p:cNvSpPr>
          <p:nvPr>
            <p:ph type="title"/>
          </p:nvPr>
        </p:nvSpPr>
        <p:spPr>
          <a:xfrm>
            <a:off x="1725930" y="289512"/>
            <a:ext cx="8741880" cy="899665"/>
          </a:xfrm>
        </p:spPr>
        <p:txBody>
          <a:bodyPr/>
          <a:lstStyle/>
          <a:p>
            <a:r>
              <a:rPr lang="en-US" dirty="0">
                <a:solidFill>
                  <a:schemeClr val="bg2"/>
                </a:solidFill>
              </a:rPr>
              <a:t>What does this mean for dev &amp; ops?</a:t>
            </a:r>
          </a:p>
        </p:txBody>
      </p:sp>
      <p:sp>
        <p:nvSpPr>
          <p:cNvPr id="6" name="Text Placeholder 5">
            <a:extLst>
              <a:ext uri="{FF2B5EF4-FFF2-40B4-BE49-F238E27FC236}">
                <a16:creationId xmlns:a16="http://schemas.microsoft.com/office/drawing/2014/main" id="{002A9CCB-5D27-DD4E-8711-99CE7832FD50}"/>
              </a:ext>
            </a:extLst>
          </p:cNvPr>
          <p:cNvSpPr txBox="1">
            <a:spLocks/>
          </p:cNvSpPr>
          <p:nvPr/>
        </p:nvSpPr>
        <p:spPr>
          <a:xfrm>
            <a:off x="1715297" y="1067528"/>
            <a:ext cx="8636432" cy="4952273"/>
          </a:xfrm>
        </p:spPr>
        <p:txBody>
          <a:bodyPr/>
          <a:lstStyle>
            <a:defPPr>
              <a:defRPr lang="en-US"/>
            </a:defPPr>
            <a:lvl1pPr marL="0" algn="l" defTabSz="768113" rtl="0" eaLnBrk="1" latinLnBrk="0" hangingPunct="1">
              <a:defRPr sz="1482" kern="1200">
                <a:solidFill>
                  <a:schemeClr val="tx1"/>
                </a:solidFill>
                <a:latin typeface="+mn-lt"/>
                <a:ea typeface="+mn-ea"/>
                <a:cs typeface="+mn-cs"/>
              </a:defRPr>
            </a:lvl1pPr>
            <a:lvl2pPr marL="384057" algn="l" defTabSz="768113" rtl="0" eaLnBrk="1" latinLnBrk="0" hangingPunct="1">
              <a:defRPr sz="1482" kern="1200">
                <a:solidFill>
                  <a:schemeClr val="tx1"/>
                </a:solidFill>
                <a:latin typeface="+mn-lt"/>
                <a:ea typeface="+mn-ea"/>
                <a:cs typeface="+mn-cs"/>
              </a:defRPr>
            </a:lvl2pPr>
            <a:lvl3pPr marL="768113" algn="l" defTabSz="768113" rtl="0" eaLnBrk="1" latinLnBrk="0" hangingPunct="1">
              <a:defRPr sz="1482" kern="1200">
                <a:solidFill>
                  <a:schemeClr val="tx1"/>
                </a:solidFill>
                <a:latin typeface="+mn-lt"/>
                <a:ea typeface="+mn-ea"/>
                <a:cs typeface="+mn-cs"/>
              </a:defRPr>
            </a:lvl3pPr>
            <a:lvl4pPr marL="1152170" algn="l" defTabSz="768113" rtl="0" eaLnBrk="1" latinLnBrk="0" hangingPunct="1">
              <a:defRPr sz="1482" kern="1200">
                <a:solidFill>
                  <a:schemeClr val="tx1"/>
                </a:solidFill>
                <a:latin typeface="+mn-lt"/>
                <a:ea typeface="+mn-ea"/>
                <a:cs typeface="+mn-cs"/>
              </a:defRPr>
            </a:lvl4pPr>
            <a:lvl5pPr marL="1536226" algn="l" defTabSz="768113" rtl="0" eaLnBrk="1" latinLnBrk="0" hangingPunct="1">
              <a:defRPr sz="1482" kern="1200">
                <a:solidFill>
                  <a:schemeClr val="tx1"/>
                </a:solidFill>
                <a:latin typeface="+mn-lt"/>
                <a:ea typeface="+mn-ea"/>
                <a:cs typeface="+mn-cs"/>
              </a:defRPr>
            </a:lvl5pPr>
            <a:lvl6pPr marL="1920283" algn="l" defTabSz="768113" rtl="0" eaLnBrk="1" latinLnBrk="0" hangingPunct="1">
              <a:defRPr sz="1482" kern="1200">
                <a:solidFill>
                  <a:schemeClr val="tx1"/>
                </a:solidFill>
                <a:latin typeface="+mn-lt"/>
                <a:ea typeface="+mn-ea"/>
                <a:cs typeface="+mn-cs"/>
              </a:defRPr>
            </a:lvl6pPr>
            <a:lvl7pPr marL="2304339" algn="l" defTabSz="768113" rtl="0" eaLnBrk="1" latinLnBrk="0" hangingPunct="1">
              <a:defRPr sz="1482" kern="1200">
                <a:solidFill>
                  <a:schemeClr val="tx1"/>
                </a:solidFill>
                <a:latin typeface="+mn-lt"/>
                <a:ea typeface="+mn-ea"/>
                <a:cs typeface="+mn-cs"/>
              </a:defRPr>
            </a:lvl7pPr>
            <a:lvl8pPr marL="2688396" algn="l" defTabSz="768113" rtl="0" eaLnBrk="1" latinLnBrk="0" hangingPunct="1">
              <a:defRPr sz="1482" kern="1200">
                <a:solidFill>
                  <a:schemeClr val="tx1"/>
                </a:solidFill>
                <a:latin typeface="+mn-lt"/>
                <a:ea typeface="+mn-ea"/>
                <a:cs typeface="+mn-cs"/>
              </a:defRPr>
            </a:lvl8pPr>
            <a:lvl9pPr marL="3072453" algn="l" defTabSz="768113" rtl="0" eaLnBrk="1" latinLnBrk="0" hangingPunct="1">
              <a:defRPr sz="1482" kern="1200">
                <a:solidFill>
                  <a:schemeClr val="tx1"/>
                </a:solidFill>
                <a:latin typeface="+mn-lt"/>
                <a:ea typeface="+mn-ea"/>
                <a:cs typeface="+mn-cs"/>
              </a:defRPr>
            </a:lvl9pPr>
          </a:lstStyle>
          <a:p>
            <a:endParaRPr lang="en-US" sz="3600" dirty="0">
              <a:gradFill>
                <a:gsLst>
                  <a:gs pos="1250">
                    <a:srgbClr val="FFB900"/>
                  </a:gs>
                  <a:gs pos="100000">
                    <a:srgbClr val="FFB900"/>
                  </a:gs>
                </a:gsLst>
                <a:lin ang="5400000" scaled="0"/>
              </a:gradFill>
            </a:endParaRPr>
          </a:p>
          <a:p>
            <a:r>
              <a:rPr lang="en-US" sz="3600" dirty="0">
                <a:gradFill>
                  <a:gsLst>
                    <a:gs pos="1250">
                      <a:srgbClr val="FFB900"/>
                    </a:gs>
                    <a:gs pos="100000">
                      <a:srgbClr val="FFB900"/>
                    </a:gs>
                  </a:gsLst>
                  <a:lin ang="5400000" scaled="0"/>
                </a:gradFill>
              </a:rPr>
              <a:t> The “Photo” Slide, #4</a:t>
            </a:r>
          </a:p>
          <a:p>
            <a:pPr marL="685800" lvl="1" indent="-457200">
              <a:buFont typeface="Arial" panose="020B0604020202020204" pitchFamily="34" charset="0"/>
              <a:buChar char="•"/>
            </a:pPr>
            <a:r>
              <a:rPr lang="en-US" sz="2800" dirty="0">
                <a:solidFill>
                  <a:schemeClr val="accent4"/>
                </a:solidFill>
              </a:rPr>
              <a:t>Accept security training if offered</a:t>
            </a:r>
          </a:p>
          <a:p>
            <a:pPr marL="685800" lvl="1" indent="-457200">
              <a:buFont typeface="Arial" panose="020B0604020202020204" pitchFamily="34" charset="0"/>
              <a:buChar char="•"/>
            </a:pPr>
            <a:r>
              <a:rPr lang="en-US" sz="2800" dirty="0">
                <a:solidFill>
                  <a:schemeClr val="accent4"/>
                </a:solidFill>
              </a:rPr>
              <a:t>Train yourself </a:t>
            </a:r>
          </a:p>
          <a:p>
            <a:pPr marL="685800" lvl="1" indent="-457200">
              <a:buFont typeface="Arial" panose="020B0604020202020204" pitchFamily="34" charset="0"/>
              <a:buChar char="•"/>
            </a:pPr>
            <a:r>
              <a:rPr lang="en-US" sz="2800" dirty="0">
                <a:solidFill>
                  <a:schemeClr val="accent4"/>
                </a:solidFill>
              </a:rPr>
              <a:t>Share information widely when you fix security issues</a:t>
            </a:r>
          </a:p>
          <a:p>
            <a:pPr marL="685800" lvl="1" indent="-457200">
              <a:buFont typeface="Arial" panose="020B0604020202020204" pitchFamily="34" charset="0"/>
              <a:buChar char="•"/>
            </a:pPr>
            <a:r>
              <a:rPr lang="en-US" sz="2800" dirty="0">
                <a:solidFill>
                  <a:schemeClr val="accent4"/>
                </a:solidFill>
              </a:rPr>
              <a:t>Participate in Security Simulations</a:t>
            </a:r>
          </a:p>
          <a:p>
            <a:pPr marL="685800" lvl="1" indent="-457200">
              <a:buFont typeface="Arial" panose="020B0604020202020204" pitchFamily="34" charset="0"/>
              <a:buChar char="•"/>
            </a:pPr>
            <a:r>
              <a:rPr lang="en-US" sz="2800" dirty="0">
                <a:solidFill>
                  <a:schemeClr val="accent4"/>
                </a:solidFill>
              </a:rPr>
              <a:t>Ask for and analyze metrics from security testing, look for patterns or systemic issues</a:t>
            </a:r>
          </a:p>
          <a:p>
            <a:pPr marL="685800" lvl="1" indent="-457200">
              <a:buFont typeface="Arial" panose="020B0604020202020204" pitchFamily="34" charset="0"/>
              <a:buChar char="•"/>
            </a:pPr>
            <a:r>
              <a:rPr lang="en-US" sz="2800" dirty="0">
                <a:solidFill>
                  <a:schemeClr val="accent4"/>
                </a:solidFill>
              </a:rPr>
              <a:t>Ensure you perform blameless introspection</a:t>
            </a:r>
          </a:p>
        </p:txBody>
      </p:sp>
      <p:sp>
        <p:nvSpPr>
          <p:cNvPr id="14" name="TextBox 13">
            <a:extLst>
              <a:ext uri="{FF2B5EF4-FFF2-40B4-BE49-F238E27FC236}">
                <a16:creationId xmlns:a16="http://schemas.microsoft.com/office/drawing/2014/main" id="{DBC52B8D-324C-8E4C-B020-5ECBF9039AAD}"/>
              </a:ext>
            </a:extLst>
          </p:cNvPr>
          <p:cNvSpPr txBox="1"/>
          <p:nvPr/>
        </p:nvSpPr>
        <p:spPr>
          <a:xfrm>
            <a:off x="9093224" y="6578189"/>
            <a:ext cx="1955776" cy="307777"/>
          </a:xfrm>
          <a:prstGeom prst="rect">
            <a:avLst/>
          </a:prstGeom>
          <a:noFill/>
        </p:spPr>
        <p:txBody>
          <a:bodyPr wrap="square" rtlCol="0">
            <a:spAutoFit/>
          </a:bodyPr>
          <a:lstStyle/>
          <a:p>
            <a:r>
              <a:rPr lang="en-US" sz="1400" b="1" dirty="0"/>
              <a:t>@SheHacksPurple</a:t>
            </a:r>
          </a:p>
        </p:txBody>
      </p:sp>
      <p:sp>
        <p:nvSpPr>
          <p:cNvPr id="7" name="TextBox 6">
            <a:extLst>
              <a:ext uri="{FF2B5EF4-FFF2-40B4-BE49-F238E27FC236}">
                <a16:creationId xmlns:a16="http://schemas.microsoft.com/office/drawing/2014/main" id="{C944B4A5-37B5-2B45-BD37-41A18E15ED57}"/>
              </a:ext>
            </a:extLst>
          </p:cNvPr>
          <p:cNvSpPr txBox="1"/>
          <p:nvPr/>
        </p:nvSpPr>
        <p:spPr>
          <a:xfrm>
            <a:off x="10572751" y="6564260"/>
            <a:ext cx="1562100" cy="276999"/>
          </a:xfrm>
          <a:prstGeom prst="rect">
            <a:avLst/>
          </a:prstGeom>
          <a:noFill/>
        </p:spPr>
        <p:txBody>
          <a:bodyPr wrap="square" rtlCol="0">
            <a:spAutoFit/>
          </a:bodyPr>
          <a:lstStyle/>
          <a:p>
            <a:pPr algn="r"/>
            <a:r>
              <a:rPr lang="en-US" sz="1200" dirty="0">
                <a:solidFill>
                  <a:schemeClr val="accent4"/>
                </a:solidFill>
                <a:latin typeface="Museo Sans 100" charset="0"/>
                <a:ea typeface="Museo Sans 100" charset="0"/>
                <a:cs typeface="Museo Sans 100" charset="0"/>
              </a:rPr>
              <a:t>@</a:t>
            </a:r>
            <a:r>
              <a:rPr lang="en-US" sz="1200" dirty="0" err="1">
                <a:solidFill>
                  <a:schemeClr val="accent4"/>
                </a:solidFill>
                <a:latin typeface="Museo Sans 100" charset="0"/>
                <a:ea typeface="Museo Sans 100" charset="0"/>
                <a:cs typeface="Museo Sans 100" charset="0"/>
              </a:rPr>
              <a:t>SheHacksPurple</a:t>
            </a:r>
            <a:endParaRPr lang="en-US" sz="1200" dirty="0">
              <a:solidFill>
                <a:schemeClr val="accent4"/>
              </a:solidFill>
              <a:latin typeface="Museo Sans 100" charset="0"/>
              <a:ea typeface="Museo Sans 100" charset="0"/>
              <a:cs typeface="Museo Sans 100" charset="0"/>
            </a:endParaRPr>
          </a:p>
        </p:txBody>
      </p:sp>
    </p:spTree>
    <p:extLst>
      <p:ext uri="{BB962C8B-B14F-4D97-AF65-F5344CB8AC3E}">
        <p14:creationId xmlns:p14="http://schemas.microsoft.com/office/powerpoint/2010/main" val="13607733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5" name="Rectangle 4"/>
          <p:cNvSpPr/>
          <p:nvPr/>
        </p:nvSpPr>
        <p:spPr>
          <a:xfrm>
            <a:off x="0" y="1815201"/>
            <a:ext cx="12192000" cy="3233057"/>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 name="Title 1"/>
          <p:cNvSpPr>
            <a:spLocks noGrp="1"/>
          </p:cNvSpPr>
          <p:nvPr>
            <p:ph type="title"/>
          </p:nvPr>
        </p:nvSpPr>
        <p:spPr>
          <a:xfrm>
            <a:off x="1454368" y="2446483"/>
            <a:ext cx="9444990" cy="994172"/>
          </a:xfrm>
        </p:spPr>
        <p:txBody>
          <a:bodyPr>
            <a:normAutofit fontScale="90000"/>
          </a:bodyPr>
          <a:lstStyle/>
          <a:p>
            <a:pPr algn="ctr"/>
            <a:r>
              <a:rPr lang="en-US" sz="5400" dirty="0">
                <a:solidFill>
                  <a:schemeClr val="accent4"/>
                </a:solidFill>
                <a:latin typeface="Museo Slab 500" charset="0"/>
                <a:ea typeface="Museo Slab 500" charset="0"/>
                <a:cs typeface="Museo Slab 500" charset="0"/>
              </a:rPr>
              <a:t>Security becoming </a:t>
            </a:r>
            <a:r>
              <a:rPr lang="en-US" sz="5400" i="1" dirty="0">
                <a:solidFill>
                  <a:schemeClr val="accent4"/>
                </a:solidFill>
                <a:latin typeface="Museo Slab 500" charset="0"/>
                <a:ea typeface="Museo Slab 500" charset="0"/>
                <a:cs typeface="Museo Slab 500" charset="0"/>
              </a:rPr>
              <a:t>a part of </a:t>
            </a:r>
            <a:r>
              <a:rPr lang="en-US" sz="5400" dirty="0">
                <a:solidFill>
                  <a:schemeClr val="accent4"/>
                </a:solidFill>
                <a:latin typeface="Museo Slab 500" charset="0"/>
                <a:ea typeface="Museo Slab 500" charset="0"/>
                <a:cs typeface="Museo Slab 500" charset="0"/>
              </a:rPr>
              <a:t>DevOps.</a:t>
            </a:r>
          </a:p>
        </p:txBody>
      </p:sp>
      <p:sp>
        <p:nvSpPr>
          <p:cNvPr id="3" name="Content Placeholder 2"/>
          <p:cNvSpPr>
            <a:spLocks noGrp="1"/>
          </p:cNvSpPr>
          <p:nvPr>
            <p:ph idx="1"/>
          </p:nvPr>
        </p:nvSpPr>
        <p:spPr>
          <a:xfrm>
            <a:off x="2026508" y="3740088"/>
            <a:ext cx="7499419" cy="994171"/>
          </a:xfrm>
        </p:spPr>
        <p:txBody>
          <a:bodyPr>
            <a:normAutofit/>
          </a:bodyPr>
          <a:lstStyle/>
          <a:p>
            <a:pPr marL="0" indent="0" algn="ctr">
              <a:buNone/>
            </a:pPr>
            <a:r>
              <a:rPr lang="en-US" sz="4800" i="1" dirty="0">
                <a:solidFill>
                  <a:schemeClr val="accent4"/>
                </a:solidFill>
                <a:latin typeface="Museo Slab 300" charset="0"/>
                <a:ea typeface="Museo Slab 300" charset="0"/>
                <a:cs typeface="Museo Slab 300" charset="0"/>
              </a:rPr>
              <a:t>Culture Change</a:t>
            </a:r>
          </a:p>
        </p:txBody>
      </p:sp>
      <p:sp>
        <p:nvSpPr>
          <p:cNvPr id="37" name="Triangle 36"/>
          <p:cNvSpPr/>
          <p:nvPr/>
        </p:nvSpPr>
        <p:spPr>
          <a:xfrm>
            <a:off x="9283262" y="4547893"/>
            <a:ext cx="2908738" cy="510777"/>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8" name="Triangle 37"/>
          <p:cNvSpPr/>
          <p:nvPr/>
        </p:nvSpPr>
        <p:spPr>
          <a:xfrm rot="10800000">
            <a:off x="0" y="1819280"/>
            <a:ext cx="2908738" cy="510777"/>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TextBox 6">
            <a:extLst>
              <a:ext uri="{FF2B5EF4-FFF2-40B4-BE49-F238E27FC236}">
                <a16:creationId xmlns:a16="http://schemas.microsoft.com/office/drawing/2014/main" id="{BECEB419-C504-A346-A6CD-823E240C1DDB}"/>
              </a:ext>
            </a:extLst>
          </p:cNvPr>
          <p:cNvSpPr txBox="1"/>
          <p:nvPr/>
        </p:nvSpPr>
        <p:spPr>
          <a:xfrm>
            <a:off x="10744200" y="6581001"/>
            <a:ext cx="1482094" cy="276999"/>
          </a:xfrm>
          <a:prstGeom prst="rect">
            <a:avLst/>
          </a:prstGeom>
          <a:noFill/>
        </p:spPr>
        <p:txBody>
          <a:bodyPr wrap="square" rtlCol="0">
            <a:spAutoFit/>
          </a:bodyPr>
          <a:lstStyle/>
          <a:p>
            <a:pPr algn="r"/>
            <a:r>
              <a:rPr lang="en-US" sz="1200" dirty="0">
                <a:solidFill>
                  <a:schemeClr val="accent6"/>
                </a:solidFill>
                <a:latin typeface="Museo Sans 100" charset="0"/>
                <a:ea typeface="Museo Sans 100" charset="0"/>
                <a:cs typeface="Museo Sans 100" charset="0"/>
              </a:rPr>
              <a:t>@SheHacksPurple</a:t>
            </a:r>
          </a:p>
        </p:txBody>
      </p:sp>
    </p:spTree>
    <p:extLst>
      <p:ext uri="{BB962C8B-B14F-4D97-AF65-F5344CB8AC3E}">
        <p14:creationId xmlns:p14="http://schemas.microsoft.com/office/powerpoint/2010/main" val="34215785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F87DF5-810E-4170-8431-BF6239F0113E}"/>
              </a:ext>
            </a:extLst>
          </p:cNvPr>
          <p:cNvPicPr>
            <a:picLocks noChangeAspect="1"/>
          </p:cNvPicPr>
          <p:nvPr/>
        </p:nvPicPr>
        <p:blipFill rotWithShape="1">
          <a:blip r:embed="rId3"/>
          <a:srcRect b="32924"/>
          <a:stretch/>
        </p:blipFill>
        <p:spPr>
          <a:xfrm>
            <a:off x="2400" y="1373333"/>
            <a:ext cx="12189600" cy="5467926"/>
          </a:xfrm>
          <a:prstGeom prst="rect">
            <a:avLst/>
          </a:prstGeom>
        </p:spPr>
      </p:pic>
      <p:sp>
        <p:nvSpPr>
          <p:cNvPr id="4" name="Rectangle 3"/>
          <p:cNvSpPr/>
          <p:nvPr/>
        </p:nvSpPr>
        <p:spPr>
          <a:xfrm>
            <a:off x="2400" y="3837709"/>
            <a:ext cx="3930631" cy="2655162"/>
          </a:xfrm>
          <a:prstGeom prst="rect">
            <a:avLst/>
          </a:prstGeom>
          <a:solidFill>
            <a:schemeClr val="accent4">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78809" y="4447761"/>
            <a:ext cx="3577811" cy="1446550"/>
          </a:xfrm>
          <a:prstGeom prst="rect">
            <a:avLst/>
          </a:prstGeom>
          <a:noFill/>
        </p:spPr>
        <p:txBody>
          <a:bodyPr wrap="square" rtlCol="0">
            <a:spAutoFit/>
          </a:bodyPr>
          <a:lstStyle/>
          <a:p>
            <a:r>
              <a:rPr lang="en-US" sz="4400" dirty="0">
                <a:solidFill>
                  <a:schemeClr val="bg1"/>
                </a:solidFill>
                <a:latin typeface="Museo Sans 100" charset="0"/>
                <a:ea typeface="Museo Sans 100" charset="0"/>
                <a:cs typeface="Museo Sans 100" charset="0"/>
              </a:rPr>
              <a:t>Celebrate security wins.</a:t>
            </a:r>
          </a:p>
        </p:txBody>
      </p:sp>
      <p:sp>
        <p:nvSpPr>
          <p:cNvPr id="7" name="TextBox 6">
            <a:extLst>
              <a:ext uri="{FF2B5EF4-FFF2-40B4-BE49-F238E27FC236}">
                <a16:creationId xmlns:a16="http://schemas.microsoft.com/office/drawing/2014/main" id="{E2EFAE92-268A-E442-8B29-8142C5CBB1E0}"/>
              </a:ext>
            </a:extLst>
          </p:cNvPr>
          <p:cNvSpPr txBox="1"/>
          <p:nvPr/>
        </p:nvSpPr>
        <p:spPr>
          <a:xfrm>
            <a:off x="10572751" y="6564260"/>
            <a:ext cx="1562100" cy="276999"/>
          </a:xfrm>
          <a:prstGeom prst="rect">
            <a:avLst/>
          </a:prstGeom>
          <a:noFill/>
        </p:spPr>
        <p:txBody>
          <a:bodyPr wrap="square" rtlCol="0">
            <a:spAutoFit/>
          </a:bodyPr>
          <a:lstStyle/>
          <a:p>
            <a:pPr algn="r"/>
            <a:r>
              <a:rPr lang="en-US" sz="1200" dirty="0">
                <a:solidFill>
                  <a:schemeClr val="accent4"/>
                </a:solidFill>
                <a:latin typeface="Museo Sans 100" charset="0"/>
                <a:ea typeface="Museo Sans 100" charset="0"/>
                <a:cs typeface="Museo Sans 100" charset="0"/>
              </a:rPr>
              <a:t>@</a:t>
            </a:r>
            <a:r>
              <a:rPr lang="en-US" sz="1200" dirty="0" err="1">
                <a:solidFill>
                  <a:schemeClr val="accent4"/>
                </a:solidFill>
                <a:latin typeface="Museo Sans 100" charset="0"/>
                <a:ea typeface="Museo Sans 100" charset="0"/>
                <a:cs typeface="Museo Sans 100" charset="0"/>
              </a:rPr>
              <a:t>SheHacksPurple</a:t>
            </a:r>
            <a:endParaRPr lang="en-US" sz="1200" dirty="0">
              <a:solidFill>
                <a:schemeClr val="accent4"/>
              </a:solidFill>
              <a:latin typeface="Museo Sans 100" charset="0"/>
              <a:ea typeface="Museo Sans 100" charset="0"/>
              <a:cs typeface="Museo Sans 100" charset="0"/>
            </a:endParaRPr>
          </a:p>
        </p:txBody>
      </p:sp>
      <p:sp>
        <p:nvSpPr>
          <p:cNvPr id="13" name="Title 1">
            <a:extLst>
              <a:ext uri="{FF2B5EF4-FFF2-40B4-BE49-F238E27FC236}">
                <a16:creationId xmlns:a16="http://schemas.microsoft.com/office/drawing/2014/main" id="{C9598EF7-F586-4181-AF23-23D56801E342}"/>
              </a:ext>
            </a:extLst>
          </p:cNvPr>
          <p:cNvSpPr>
            <a:spLocks noGrp="1"/>
          </p:cNvSpPr>
          <p:nvPr>
            <p:ph type="title"/>
          </p:nvPr>
        </p:nvSpPr>
        <p:spPr>
          <a:xfrm>
            <a:off x="838200" y="365129"/>
            <a:ext cx="10515600" cy="1325563"/>
          </a:xfrm>
        </p:spPr>
        <p:txBody>
          <a:bodyPr>
            <a:normAutofit/>
          </a:bodyPr>
          <a:lstStyle/>
          <a:p>
            <a:r>
              <a:rPr lang="en-US" sz="5400" dirty="0">
                <a:solidFill>
                  <a:schemeClr val="bg2"/>
                </a:solidFill>
                <a:latin typeface="Museo Slab 500" charset="0"/>
                <a:ea typeface="Museo Slab 500" charset="0"/>
                <a:cs typeface="Museo Slab 500" charset="0"/>
              </a:rPr>
              <a:t>Reinforce Culture Change</a:t>
            </a:r>
          </a:p>
        </p:txBody>
      </p:sp>
      <p:sp>
        <p:nvSpPr>
          <p:cNvPr id="2" name="Content Placeholder 2">
            <a:extLst>
              <a:ext uri="{FF2B5EF4-FFF2-40B4-BE49-F238E27FC236}">
                <a16:creationId xmlns:a16="http://schemas.microsoft.com/office/drawing/2014/main" id="{C64818E1-8457-4C93-9337-AD73199F59AD}"/>
              </a:ext>
            </a:extLst>
          </p:cNvPr>
          <p:cNvSpPr txBox="1">
            <a:spLocks/>
          </p:cNvSpPr>
          <p:nvPr/>
        </p:nvSpPr>
        <p:spPr>
          <a:xfrm>
            <a:off x="0" y="6564260"/>
            <a:ext cx="2067951" cy="300467"/>
          </a:xfrm>
          <a:prstGeom prst="rect">
            <a:avLst/>
          </a:prstGeom>
        </p:spPr>
        <p:txBody>
          <a:bodyPr vert="horz" lIns="68580" tIns="34290" rIns="68580" bIns="3429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solidFill>
                  <a:schemeClr val="accent4"/>
                </a:solidFill>
              </a:rPr>
              <a:t>Photo: #</a:t>
            </a:r>
            <a:r>
              <a:rPr lang="en-US" sz="1600" dirty="0" err="1">
                <a:solidFill>
                  <a:schemeClr val="accent4"/>
                </a:solidFill>
              </a:rPr>
              <a:t>WOCTechChat</a:t>
            </a:r>
            <a:endParaRPr lang="en-US" sz="1600" dirty="0">
              <a:solidFill>
                <a:schemeClr val="accent4"/>
              </a:solidFill>
            </a:endParaRPr>
          </a:p>
        </p:txBody>
      </p:sp>
    </p:spTree>
    <p:extLst>
      <p:ext uri="{BB962C8B-B14F-4D97-AF65-F5344CB8AC3E}">
        <p14:creationId xmlns:p14="http://schemas.microsoft.com/office/powerpoint/2010/main" val="32253403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E22C29-E4A8-4D87-8008-E662371B4B7B}"/>
              </a:ext>
            </a:extLst>
          </p:cNvPr>
          <p:cNvPicPr>
            <a:picLocks noChangeAspect="1"/>
          </p:cNvPicPr>
          <p:nvPr/>
        </p:nvPicPr>
        <p:blipFill rotWithShape="1">
          <a:blip r:embed="rId3"/>
          <a:srcRect b="34224"/>
          <a:stretch/>
        </p:blipFill>
        <p:spPr>
          <a:xfrm>
            <a:off x="2400" y="1496077"/>
            <a:ext cx="12189600" cy="5361924"/>
          </a:xfrm>
          <a:prstGeom prst="rect">
            <a:avLst/>
          </a:prstGeom>
        </p:spPr>
      </p:pic>
      <p:sp>
        <p:nvSpPr>
          <p:cNvPr id="4" name="Rectangle 3"/>
          <p:cNvSpPr/>
          <p:nvPr/>
        </p:nvSpPr>
        <p:spPr>
          <a:xfrm>
            <a:off x="2399" y="5361923"/>
            <a:ext cx="12187201" cy="1496076"/>
          </a:xfrm>
          <a:prstGeom prst="rect">
            <a:avLst/>
          </a:prstGeom>
          <a:solidFill>
            <a:schemeClr val="accent4">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783336" y="5703839"/>
            <a:ext cx="10620763" cy="769441"/>
          </a:xfrm>
          <a:prstGeom prst="rect">
            <a:avLst/>
          </a:prstGeom>
          <a:noFill/>
        </p:spPr>
        <p:txBody>
          <a:bodyPr wrap="square" rtlCol="0">
            <a:spAutoFit/>
          </a:bodyPr>
          <a:lstStyle/>
          <a:p>
            <a:r>
              <a:rPr lang="en-US" sz="4400" dirty="0">
                <a:solidFill>
                  <a:schemeClr val="bg1"/>
                </a:solidFill>
                <a:latin typeface="Museo Sans 100" charset="0"/>
                <a:ea typeface="Museo Sans 100" charset="0"/>
                <a:cs typeface="Museo Sans 100" charset="0"/>
              </a:rPr>
              <a:t>Work more closely: Security + Dev + Ops</a:t>
            </a:r>
          </a:p>
        </p:txBody>
      </p:sp>
      <p:sp>
        <p:nvSpPr>
          <p:cNvPr id="7" name="TextBox 6">
            <a:extLst>
              <a:ext uri="{FF2B5EF4-FFF2-40B4-BE49-F238E27FC236}">
                <a16:creationId xmlns:a16="http://schemas.microsoft.com/office/drawing/2014/main" id="{E2EFAE92-268A-E442-8B29-8142C5CBB1E0}"/>
              </a:ext>
            </a:extLst>
          </p:cNvPr>
          <p:cNvSpPr txBox="1"/>
          <p:nvPr/>
        </p:nvSpPr>
        <p:spPr>
          <a:xfrm>
            <a:off x="10783703" y="6627167"/>
            <a:ext cx="1405897" cy="276999"/>
          </a:xfrm>
          <a:prstGeom prst="rect">
            <a:avLst/>
          </a:prstGeom>
          <a:noFill/>
        </p:spPr>
        <p:txBody>
          <a:bodyPr wrap="square" rtlCol="0">
            <a:spAutoFit/>
          </a:bodyPr>
          <a:lstStyle/>
          <a:p>
            <a:pPr algn="r"/>
            <a:r>
              <a:rPr lang="en-US" sz="1200" dirty="0">
                <a:latin typeface="Museo Sans 100" charset="0"/>
                <a:ea typeface="Museo Sans 100" charset="0"/>
                <a:cs typeface="Museo Sans 100" charset="0"/>
              </a:rPr>
              <a:t>@SheHacksPurple</a:t>
            </a:r>
          </a:p>
        </p:txBody>
      </p:sp>
      <p:sp>
        <p:nvSpPr>
          <p:cNvPr id="13" name="Title 1">
            <a:extLst>
              <a:ext uri="{FF2B5EF4-FFF2-40B4-BE49-F238E27FC236}">
                <a16:creationId xmlns:a16="http://schemas.microsoft.com/office/drawing/2014/main" id="{C9598EF7-F586-4181-AF23-23D56801E342}"/>
              </a:ext>
            </a:extLst>
          </p:cNvPr>
          <p:cNvSpPr>
            <a:spLocks noGrp="1"/>
          </p:cNvSpPr>
          <p:nvPr>
            <p:ph type="title"/>
          </p:nvPr>
        </p:nvSpPr>
        <p:spPr>
          <a:xfrm>
            <a:off x="838200" y="365129"/>
            <a:ext cx="10515600" cy="1325563"/>
          </a:xfrm>
        </p:spPr>
        <p:txBody>
          <a:bodyPr>
            <a:normAutofit/>
          </a:bodyPr>
          <a:lstStyle/>
          <a:p>
            <a:r>
              <a:rPr lang="en-US" sz="5400" dirty="0">
                <a:solidFill>
                  <a:schemeClr val="bg2"/>
                </a:solidFill>
                <a:latin typeface="Museo Slab 500" charset="0"/>
                <a:ea typeface="Museo Slab 500" charset="0"/>
                <a:cs typeface="Museo Slab 500" charset="0"/>
              </a:rPr>
              <a:t>Reinforce Culture Change</a:t>
            </a:r>
          </a:p>
        </p:txBody>
      </p:sp>
    </p:spTree>
    <p:extLst>
      <p:ext uri="{BB962C8B-B14F-4D97-AF65-F5344CB8AC3E}">
        <p14:creationId xmlns:p14="http://schemas.microsoft.com/office/powerpoint/2010/main" val="19196949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84774EB-6683-497A-AE93-6DAE359DC3FF}"/>
              </a:ext>
            </a:extLst>
          </p:cNvPr>
          <p:cNvPicPr>
            <a:picLocks noChangeAspect="1"/>
          </p:cNvPicPr>
          <p:nvPr/>
        </p:nvPicPr>
        <p:blipFill rotWithShape="1">
          <a:blip r:embed="rId3"/>
          <a:srcRect r="20" b="34224"/>
          <a:stretch/>
        </p:blipFill>
        <p:spPr>
          <a:xfrm>
            <a:off x="2400" y="1496076"/>
            <a:ext cx="12187200" cy="5361924"/>
          </a:xfrm>
          <a:prstGeom prst="rect">
            <a:avLst/>
          </a:prstGeom>
        </p:spPr>
      </p:pic>
      <p:sp>
        <p:nvSpPr>
          <p:cNvPr id="4" name="Rectangle 3"/>
          <p:cNvSpPr/>
          <p:nvPr/>
        </p:nvSpPr>
        <p:spPr>
          <a:xfrm>
            <a:off x="0" y="3301688"/>
            <a:ext cx="3394710" cy="2627626"/>
          </a:xfrm>
          <a:prstGeom prst="rect">
            <a:avLst/>
          </a:prstGeom>
          <a:solidFill>
            <a:schemeClr val="accent4">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563562" y="3994930"/>
            <a:ext cx="2401094" cy="1446550"/>
          </a:xfrm>
          <a:prstGeom prst="rect">
            <a:avLst/>
          </a:prstGeom>
          <a:noFill/>
        </p:spPr>
        <p:txBody>
          <a:bodyPr wrap="square" rtlCol="0">
            <a:spAutoFit/>
          </a:bodyPr>
          <a:lstStyle/>
          <a:p>
            <a:r>
              <a:rPr lang="en-US" sz="4400" dirty="0">
                <a:solidFill>
                  <a:schemeClr val="bg1"/>
                </a:solidFill>
                <a:latin typeface="Museo Sans 100" charset="0"/>
                <a:ea typeface="Museo Sans 100" charset="0"/>
                <a:cs typeface="Museo Sans 100" charset="0"/>
              </a:rPr>
              <a:t>No more blaming!</a:t>
            </a:r>
          </a:p>
        </p:txBody>
      </p:sp>
      <p:sp>
        <p:nvSpPr>
          <p:cNvPr id="7" name="TextBox 6">
            <a:extLst>
              <a:ext uri="{FF2B5EF4-FFF2-40B4-BE49-F238E27FC236}">
                <a16:creationId xmlns:a16="http://schemas.microsoft.com/office/drawing/2014/main" id="{E2EFAE92-268A-E442-8B29-8142C5CBB1E0}"/>
              </a:ext>
            </a:extLst>
          </p:cNvPr>
          <p:cNvSpPr txBox="1"/>
          <p:nvPr/>
        </p:nvSpPr>
        <p:spPr>
          <a:xfrm>
            <a:off x="10708481" y="6557040"/>
            <a:ext cx="1483519" cy="276999"/>
          </a:xfrm>
          <a:prstGeom prst="rect">
            <a:avLst/>
          </a:prstGeom>
          <a:noFill/>
        </p:spPr>
        <p:txBody>
          <a:bodyPr wrap="square" rtlCol="0">
            <a:spAutoFit/>
          </a:bodyPr>
          <a:lstStyle/>
          <a:p>
            <a:pPr algn="r"/>
            <a:r>
              <a:rPr lang="en-US" sz="1200" dirty="0">
                <a:solidFill>
                  <a:schemeClr val="accent4"/>
                </a:solidFill>
                <a:latin typeface="Museo Sans 100" charset="0"/>
                <a:ea typeface="Museo Sans 100" charset="0"/>
                <a:cs typeface="Museo Sans 100" charset="0"/>
              </a:rPr>
              <a:t>@SheHacksPurple</a:t>
            </a:r>
          </a:p>
        </p:txBody>
      </p:sp>
      <p:sp>
        <p:nvSpPr>
          <p:cNvPr id="13" name="Title 1">
            <a:extLst>
              <a:ext uri="{FF2B5EF4-FFF2-40B4-BE49-F238E27FC236}">
                <a16:creationId xmlns:a16="http://schemas.microsoft.com/office/drawing/2014/main" id="{C9598EF7-F586-4181-AF23-23D56801E342}"/>
              </a:ext>
            </a:extLst>
          </p:cNvPr>
          <p:cNvSpPr>
            <a:spLocks noGrp="1"/>
          </p:cNvSpPr>
          <p:nvPr>
            <p:ph type="title"/>
          </p:nvPr>
        </p:nvSpPr>
        <p:spPr>
          <a:xfrm>
            <a:off x="838200" y="365129"/>
            <a:ext cx="10515600" cy="1325563"/>
          </a:xfrm>
        </p:spPr>
        <p:txBody>
          <a:bodyPr>
            <a:normAutofit/>
          </a:bodyPr>
          <a:lstStyle/>
          <a:p>
            <a:r>
              <a:rPr lang="en-US" sz="5400" dirty="0">
                <a:solidFill>
                  <a:schemeClr val="bg2"/>
                </a:solidFill>
                <a:latin typeface="Museo Slab 500" charset="0"/>
                <a:ea typeface="Museo Slab 500" charset="0"/>
                <a:cs typeface="Museo Slab 500" charset="0"/>
              </a:rPr>
              <a:t>Reinforce Culture Change</a:t>
            </a:r>
          </a:p>
        </p:txBody>
      </p:sp>
      <p:sp>
        <p:nvSpPr>
          <p:cNvPr id="17" name="Content Placeholder 2">
            <a:extLst>
              <a:ext uri="{FF2B5EF4-FFF2-40B4-BE49-F238E27FC236}">
                <a16:creationId xmlns:a16="http://schemas.microsoft.com/office/drawing/2014/main" id="{86BA5BB1-BA06-4349-B1F2-3EC7070437C4}"/>
              </a:ext>
            </a:extLst>
          </p:cNvPr>
          <p:cNvSpPr txBox="1">
            <a:spLocks/>
          </p:cNvSpPr>
          <p:nvPr/>
        </p:nvSpPr>
        <p:spPr>
          <a:xfrm>
            <a:off x="0" y="6564260"/>
            <a:ext cx="2067951" cy="300467"/>
          </a:xfrm>
          <a:prstGeom prst="rect">
            <a:avLst/>
          </a:prstGeom>
        </p:spPr>
        <p:txBody>
          <a:bodyPr vert="horz" lIns="68580" tIns="34290" rIns="68580" bIns="3429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solidFill>
                  <a:schemeClr val="bg1">
                    <a:lumMod val="50000"/>
                  </a:schemeClr>
                </a:solidFill>
              </a:rPr>
              <a:t>Photo: #</a:t>
            </a:r>
            <a:r>
              <a:rPr lang="en-US" sz="1600" dirty="0" err="1">
                <a:solidFill>
                  <a:schemeClr val="bg1">
                    <a:lumMod val="50000"/>
                  </a:schemeClr>
                </a:solidFill>
              </a:rPr>
              <a:t>WOCTechChat</a:t>
            </a:r>
            <a:endParaRPr lang="en-US" sz="1600" dirty="0">
              <a:solidFill>
                <a:schemeClr val="bg1">
                  <a:lumMod val="50000"/>
                </a:schemeClr>
              </a:solidFill>
            </a:endParaRPr>
          </a:p>
        </p:txBody>
      </p:sp>
    </p:spTree>
    <p:extLst>
      <p:ext uri="{BB962C8B-B14F-4D97-AF65-F5344CB8AC3E}">
        <p14:creationId xmlns:p14="http://schemas.microsoft.com/office/powerpoint/2010/main" val="27131134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1F686C-3E4F-4453-A01B-5A6DC7E03443}"/>
              </a:ext>
            </a:extLst>
          </p:cNvPr>
          <p:cNvPicPr>
            <a:picLocks noChangeAspect="1"/>
          </p:cNvPicPr>
          <p:nvPr/>
        </p:nvPicPr>
        <p:blipFill rotWithShape="1">
          <a:blip r:embed="rId3"/>
          <a:srcRect t="15870" b="15845"/>
          <a:stretch/>
        </p:blipFill>
        <p:spPr>
          <a:xfrm>
            <a:off x="2400" y="1291587"/>
            <a:ext cx="12189600" cy="5566413"/>
          </a:xfrm>
          <a:prstGeom prst="rect">
            <a:avLst/>
          </a:prstGeom>
        </p:spPr>
      </p:pic>
      <p:sp>
        <p:nvSpPr>
          <p:cNvPr id="4" name="Rectangle 3"/>
          <p:cNvSpPr/>
          <p:nvPr/>
        </p:nvSpPr>
        <p:spPr>
          <a:xfrm>
            <a:off x="2400" y="1891818"/>
            <a:ext cx="4941075" cy="3074363"/>
          </a:xfrm>
          <a:prstGeom prst="rect">
            <a:avLst/>
          </a:prstGeom>
          <a:solidFill>
            <a:schemeClr val="accent4">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507620" y="2705725"/>
            <a:ext cx="3930631" cy="1446550"/>
          </a:xfrm>
          <a:prstGeom prst="rect">
            <a:avLst/>
          </a:prstGeom>
          <a:noFill/>
        </p:spPr>
        <p:txBody>
          <a:bodyPr wrap="square" rtlCol="0">
            <a:spAutoFit/>
          </a:bodyPr>
          <a:lstStyle/>
          <a:p>
            <a:r>
              <a:rPr lang="en-US" sz="4400" dirty="0">
                <a:solidFill>
                  <a:schemeClr val="bg1"/>
                </a:solidFill>
                <a:latin typeface="Museo Sans 100" charset="0"/>
                <a:ea typeface="Museo Sans 100" charset="0"/>
                <a:cs typeface="Museo Sans 100" charset="0"/>
              </a:rPr>
              <a:t>Be a Security Champion!</a:t>
            </a:r>
          </a:p>
        </p:txBody>
      </p:sp>
      <p:sp>
        <p:nvSpPr>
          <p:cNvPr id="7" name="TextBox 6">
            <a:extLst>
              <a:ext uri="{FF2B5EF4-FFF2-40B4-BE49-F238E27FC236}">
                <a16:creationId xmlns:a16="http://schemas.microsoft.com/office/drawing/2014/main" id="{E2EFAE92-268A-E442-8B29-8142C5CBB1E0}"/>
              </a:ext>
            </a:extLst>
          </p:cNvPr>
          <p:cNvSpPr txBox="1"/>
          <p:nvPr/>
        </p:nvSpPr>
        <p:spPr>
          <a:xfrm>
            <a:off x="10701339" y="6564260"/>
            <a:ext cx="1490662" cy="276999"/>
          </a:xfrm>
          <a:prstGeom prst="rect">
            <a:avLst/>
          </a:prstGeom>
          <a:noFill/>
        </p:spPr>
        <p:txBody>
          <a:bodyPr wrap="square" rtlCol="0">
            <a:spAutoFit/>
          </a:bodyPr>
          <a:lstStyle/>
          <a:p>
            <a:pPr algn="r"/>
            <a:r>
              <a:rPr lang="en-US" sz="1200" dirty="0">
                <a:solidFill>
                  <a:schemeClr val="accent4"/>
                </a:solidFill>
                <a:latin typeface="Museo Sans 100" charset="0"/>
                <a:ea typeface="Museo Sans 100" charset="0"/>
                <a:cs typeface="Museo Sans 100" charset="0"/>
              </a:rPr>
              <a:t>@SheHacksPurple</a:t>
            </a:r>
          </a:p>
        </p:txBody>
      </p:sp>
      <p:sp>
        <p:nvSpPr>
          <p:cNvPr id="13" name="Title 1">
            <a:extLst>
              <a:ext uri="{FF2B5EF4-FFF2-40B4-BE49-F238E27FC236}">
                <a16:creationId xmlns:a16="http://schemas.microsoft.com/office/drawing/2014/main" id="{C9598EF7-F586-4181-AF23-23D56801E342}"/>
              </a:ext>
            </a:extLst>
          </p:cNvPr>
          <p:cNvSpPr>
            <a:spLocks noGrp="1"/>
          </p:cNvSpPr>
          <p:nvPr>
            <p:ph type="title"/>
          </p:nvPr>
        </p:nvSpPr>
        <p:spPr>
          <a:xfrm>
            <a:off x="838200" y="365129"/>
            <a:ext cx="10515600" cy="1325563"/>
          </a:xfrm>
        </p:spPr>
        <p:txBody>
          <a:bodyPr>
            <a:normAutofit/>
          </a:bodyPr>
          <a:lstStyle/>
          <a:p>
            <a:r>
              <a:rPr lang="en-US" sz="5400" dirty="0">
                <a:solidFill>
                  <a:schemeClr val="bg2"/>
                </a:solidFill>
                <a:latin typeface="Museo Slab 500" charset="0"/>
                <a:ea typeface="Museo Slab 500" charset="0"/>
                <a:cs typeface="Museo Slab 500" charset="0"/>
              </a:rPr>
              <a:t>Reinforce Culture Change</a:t>
            </a:r>
          </a:p>
        </p:txBody>
      </p:sp>
      <p:sp>
        <p:nvSpPr>
          <p:cNvPr id="2" name="Content Placeholder 2">
            <a:extLst>
              <a:ext uri="{FF2B5EF4-FFF2-40B4-BE49-F238E27FC236}">
                <a16:creationId xmlns:a16="http://schemas.microsoft.com/office/drawing/2014/main" id="{C64818E1-8457-4C93-9337-AD73199F59AD}"/>
              </a:ext>
            </a:extLst>
          </p:cNvPr>
          <p:cNvSpPr txBox="1">
            <a:spLocks/>
          </p:cNvSpPr>
          <p:nvPr/>
        </p:nvSpPr>
        <p:spPr>
          <a:xfrm>
            <a:off x="0" y="6564260"/>
            <a:ext cx="2067951" cy="300467"/>
          </a:xfrm>
          <a:prstGeom prst="rect">
            <a:avLst/>
          </a:prstGeom>
        </p:spPr>
        <p:txBody>
          <a:bodyPr vert="horz" lIns="68580" tIns="34290" rIns="68580" bIns="3429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solidFill>
                  <a:schemeClr val="accent4"/>
                </a:solidFill>
              </a:rPr>
              <a:t>Photo: #</a:t>
            </a:r>
            <a:r>
              <a:rPr lang="en-US" sz="1600" dirty="0" err="1">
                <a:solidFill>
                  <a:schemeClr val="accent4"/>
                </a:solidFill>
              </a:rPr>
              <a:t>WOCTechChat</a:t>
            </a:r>
            <a:endParaRPr lang="en-US" sz="1600" dirty="0">
              <a:solidFill>
                <a:schemeClr val="accent4"/>
              </a:solidFill>
            </a:endParaRPr>
          </a:p>
        </p:txBody>
      </p:sp>
    </p:spTree>
    <p:extLst>
      <p:ext uri="{BB962C8B-B14F-4D97-AF65-F5344CB8AC3E}">
        <p14:creationId xmlns:p14="http://schemas.microsoft.com/office/powerpoint/2010/main" val="2948306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p:cNvGrpSpPr/>
          <p:nvPr/>
        </p:nvGrpSpPr>
        <p:grpSpPr>
          <a:xfrm>
            <a:off x="0" y="6318001"/>
            <a:ext cx="3075155" cy="540000"/>
            <a:chOff x="0" y="6318000"/>
            <a:chExt cx="3075155" cy="540000"/>
          </a:xfrm>
          <a:solidFill>
            <a:srgbClr val="F0592E"/>
          </a:solidFill>
        </p:grpSpPr>
        <p:sp>
          <p:nvSpPr>
            <p:cNvPr id="15" name="Triangle 26"/>
            <p:cNvSpPr>
              <a:spLocks noChangeAspect="1"/>
            </p:cNvSpPr>
            <p:nvPr/>
          </p:nvSpPr>
          <p:spPr>
            <a:xfrm rot="10800000" flipV="1">
              <a:off x="0" y="6318000"/>
              <a:ext cx="3075155" cy="540000"/>
            </a:xfrm>
            <a:prstGeom prst="triangle">
              <a:avLst>
                <a:gd name="adj" fmla="val 10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 name="Footer Placeholder 3"/>
            <p:cNvSpPr txBox="1">
              <a:spLocks/>
            </p:cNvSpPr>
            <p:nvPr/>
          </p:nvSpPr>
          <p:spPr>
            <a:xfrm>
              <a:off x="79321" y="6519761"/>
              <a:ext cx="1313410" cy="273844"/>
            </a:xfrm>
            <a:prstGeom prst="rect">
              <a:avLst/>
            </a:prstGeom>
            <a:noFill/>
          </p:spPr>
          <p:txBody>
            <a:bodyPr vert="horz" lIns="68580" tIns="34290" rIns="68580" bIns="3429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rgbClr val="714C9F"/>
                  </a:solidFill>
                  <a:latin typeface="Museo Sans 100" charset="0"/>
                  <a:ea typeface="Museo Sans 100" charset="0"/>
                  <a:cs typeface="Museo Sans 100" charset="0"/>
                </a:rPr>
                <a:t>@WeHackPurple</a:t>
              </a:r>
            </a:p>
          </p:txBody>
        </p:sp>
      </p:grpSp>
      <p:grpSp>
        <p:nvGrpSpPr>
          <p:cNvPr id="17" name="Group 16"/>
          <p:cNvGrpSpPr/>
          <p:nvPr/>
        </p:nvGrpSpPr>
        <p:grpSpPr>
          <a:xfrm>
            <a:off x="9283262" y="0"/>
            <a:ext cx="2908738" cy="540000"/>
            <a:chOff x="6235262" y="0"/>
            <a:chExt cx="2908738" cy="540000"/>
          </a:xfrm>
          <a:solidFill>
            <a:srgbClr val="F0592E"/>
          </a:solidFill>
        </p:grpSpPr>
        <p:sp>
          <p:nvSpPr>
            <p:cNvPr id="18" name="Triangle 25"/>
            <p:cNvSpPr/>
            <p:nvPr/>
          </p:nvSpPr>
          <p:spPr>
            <a:xfrm flipV="1">
              <a:off x="6235262" y="0"/>
              <a:ext cx="2908738" cy="540000"/>
            </a:xfrm>
            <a:prstGeom prst="triangle">
              <a:avLst>
                <a:gd name="adj" fmla="val 10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9" name="TextBox 18"/>
            <p:cNvSpPr txBox="1"/>
            <p:nvPr/>
          </p:nvSpPr>
          <p:spPr>
            <a:xfrm>
              <a:off x="7637794" y="11466"/>
              <a:ext cx="1506206" cy="276999"/>
            </a:xfrm>
            <a:prstGeom prst="rect">
              <a:avLst/>
            </a:prstGeom>
            <a:noFill/>
          </p:spPr>
          <p:txBody>
            <a:bodyPr wrap="square" rtlCol="0">
              <a:spAutoFit/>
            </a:bodyPr>
            <a:lstStyle/>
            <a:p>
              <a:pPr algn="r"/>
              <a:r>
                <a:rPr lang="en-US" sz="1200" dirty="0">
                  <a:solidFill>
                    <a:srgbClr val="714C9F"/>
                  </a:solidFill>
                  <a:latin typeface="Museo Sans 100" charset="0"/>
                  <a:ea typeface="Museo Sans 100" charset="0"/>
                  <a:cs typeface="Museo Sans 100" charset="0"/>
                </a:rPr>
                <a:t>@</a:t>
              </a:r>
              <a:r>
                <a:rPr lang="en-US" sz="1200" dirty="0" err="1">
                  <a:solidFill>
                    <a:srgbClr val="714C9F"/>
                  </a:solidFill>
                  <a:latin typeface="Museo Sans 100" charset="0"/>
                  <a:ea typeface="Museo Sans 100" charset="0"/>
                  <a:cs typeface="Museo Sans 100" charset="0"/>
                </a:rPr>
                <a:t>SheHacksPurple</a:t>
              </a:r>
              <a:endParaRPr lang="en-US" sz="1200" dirty="0">
                <a:solidFill>
                  <a:srgbClr val="714C9F"/>
                </a:solidFill>
                <a:latin typeface="Museo Sans 100" charset="0"/>
                <a:ea typeface="Museo Sans 100" charset="0"/>
                <a:cs typeface="Museo Sans 100" charset="0"/>
              </a:endParaRPr>
            </a:p>
          </p:txBody>
        </p:sp>
      </p:grpSp>
      <p:sp>
        <p:nvSpPr>
          <p:cNvPr id="2" name="Title 1"/>
          <p:cNvSpPr>
            <a:spLocks noGrp="1"/>
          </p:cNvSpPr>
          <p:nvPr>
            <p:ph type="title"/>
          </p:nvPr>
        </p:nvSpPr>
        <p:spPr>
          <a:xfrm>
            <a:off x="0" y="365129"/>
            <a:ext cx="12192000" cy="1177925"/>
          </a:xfrm>
        </p:spPr>
        <p:txBody>
          <a:bodyPr>
            <a:normAutofit/>
          </a:bodyPr>
          <a:lstStyle/>
          <a:p>
            <a:pPr algn="ctr"/>
            <a:r>
              <a:rPr lang="en-US" dirty="0">
                <a:solidFill>
                  <a:schemeClr val="bg2"/>
                </a:solidFill>
                <a:latin typeface="Museo Slab 500" charset="0"/>
                <a:ea typeface="Museo Slab 500" charset="0"/>
                <a:cs typeface="Museo Slab 500" charset="0"/>
              </a:rPr>
              <a:t>How </a:t>
            </a:r>
            <a:r>
              <a:rPr lang="en-US" i="1" dirty="0">
                <a:solidFill>
                  <a:schemeClr val="bg2"/>
                </a:solidFill>
                <a:latin typeface="Museo Slab 500" charset="0"/>
                <a:ea typeface="Museo Slab 500" charset="0"/>
                <a:cs typeface="Museo Slab 500" charset="0"/>
              </a:rPr>
              <a:t>some</a:t>
            </a:r>
            <a:r>
              <a:rPr lang="en-US" dirty="0">
                <a:solidFill>
                  <a:schemeClr val="bg2"/>
                </a:solidFill>
                <a:latin typeface="Museo Slab 500" charset="0"/>
                <a:ea typeface="Museo Slab 500" charset="0"/>
                <a:cs typeface="Museo Slab 500" charset="0"/>
              </a:rPr>
              <a:t> security people see DevOps</a:t>
            </a:r>
          </a:p>
        </p:txBody>
      </p:sp>
      <p:pic>
        <p:nvPicPr>
          <p:cNvPr id="9" name="Content Placeholder 3">
            <a:extLst>
              <a:ext uri="{FF2B5EF4-FFF2-40B4-BE49-F238E27FC236}">
                <a16:creationId xmlns:a16="http://schemas.microsoft.com/office/drawing/2014/main" id="{B9BF4B11-0A20-D545-989B-54BFB04A085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38400" y="1371600"/>
            <a:ext cx="7315200" cy="5169643"/>
          </a:xfrm>
          <a:prstGeom prst="rect">
            <a:avLst/>
          </a:prstGeom>
        </p:spPr>
      </p:pic>
      <p:sp>
        <p:nvSpPr>
          <p:cNvPr id="13" name="Content Placeholder 2">
            <a:extLst>
              <a:ext uri="{FF2B5EF4-FFF2-40B4-BE49-F238E27FC236}">
                <a16:creationId xmlns:a16="http://schemas.microsoft.com/office/drawing/2014/main" id="{A622CF19-7A03-824A-845A-35BB4C81EB3B}"/>
              </a:ext>
            </a:extLst>
          </p:cNvPr>
          <p:cNvSpPr txBox="1">
            <a:spLocks/>
          </p:cNvSpPr>
          <p:nvPr/>
        </p:nvSpPr>
        <p:spPr>
          <a:xfrm>
            <a:off x="2438400" y="6272010"/>
            <a:ext cx="2762096" cy="316757"/>
          </a:xfrm>
          <a:prstGeom prst="rect">
            <a:avLst/>
          </a:prstGeom>
        </p:spPr>
        <p:txBody>
          <a:bodyPr vert="horz" lIns="68580" tIns="34290" rIns="68580" bIns="3429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solidFill>
                  <a:schemeClr val="accent4"/>
                </a:solidFill>
              </a:rPr>
              <a:t>Slide Credit: Pete </a:t>
            </a:r>
            <a:r>
              <a:rPr lang="en-US" sz="1800" dirty="0" err="1">
                <a:solidFill>
                  <a:schemeClr val="accent4"/>
                </a:solidFill>
              </a:rPr>
              <a:t>Cheslock</a:t>
            </a:r>
            <a:endParaRPr lang="en-US" sz="1800" dirty="0">
              <a:solidFill>
                <a:schemeClr val="accent4"/>
              </a:solidFill>
            </a:endParaRPr>
          </a:p>
        </p:txBody>
      </p:sp>
    </p:spTree>
    <p:extLst>
      <p:ext uri="{BB962C8B-B14F-4D97-AF65-F5344CB8AC3E}">
        <p14:creationId xmlns:p14="http://schemas.microsoft.com/office/powerpoint/2010/main" val="3759552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5" name="Rectangle 4"/>
          <p:cNvSpPr/>
          <p:nvPr/>
        </p:nvSpPr>
        <p:spPr>
          <a:xfrm>
            <a:off x="0" y="1815201"/>
            <a:ext cx="12192000" cy="3233057"/>
          </a:xfrm>
          <a:prstGeom prst="rect">
            <a:avLst/>
          </a:prstGeom>
          <a:solidFill>
            <a:srgbClr val="714C9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 name="Title 1"/>
          <p:cNvSpPr>
            <a:spLocks noGrp="1"/>
          </p:cNvSpPr>
          <p:nvPr>
            <p:ph type="title"/>
          </p:nvPr>
        </p:nvSpPr>
        <p:spPr>
          <a:xfrm>
            <a:off x="2747010" y="1995056"/>
            <a:ext cx="6697980" cy="984721"/>
          </a:xfrm>
        </p:spPr>
        <p:txBody>
          <a:bodyPr>
            <a:normAutofit/>
          </a:bodyPr>
          <a:lstStyle/>
          <a:p>
            <a:pPr algn="ctr"/>
            <a:r>
              <a:rPr lang="en-US" sz="5400" dirty="0">
                <a:solidFill>
                  <a:schemeClr val="accent4"/>
                </a:solidFill>
                <a:latin typeface="Museo Slab 500" charset="0"/>
                <a:ea typeface="Museo Slab 500" charset="0"/>
                <a:cs typeface="Museo Slab 500" charset="0"/>
              </a:rPr>
              <a:t>Call to Action</a:t>
            </a:r>
          </a:p>
        </p:txBody>
      </p:sp>
      <p:sp>
        <p:nvSpPr>
          <p:cNvPr id="3" name="Content Placeholder 2"/>
          <p:cNvSpPr>
            <a:spLocks noGrp="1"/>
          </p:cNvSpPr>
          <p:nvPr>
            <p:ph idx="1"/>
          </p:nvPr>
        </p:nvSpPr>
        <p:spPr>
          <a:xfrm>
            <a:off x="2216512" y="2833628"/>
            <a:ext cx="7647576" cy="1287515"/>
          </a:xfrm>
        </p:spPr>
        <p:txBody>
          <a:bodyPr>
            <a:normAutofit/>
          </a:bodyPr>
          <a:lstStyle/>
          <a:p>
            <a:pPr marL="0" indent="0" algn="ctr">
              <a:buNone/>
            </a:pPr>
            <a:r>
              <a:rPr lang="en-US" sz="4000" dirty="0">
                <a:solidFill>
                  <a:schemeClr val="accent4"/>
                </a:solidFill>
                <a:latin typeface="Museo Slab 300" charset="0"/>
                <a:ea typeface="Museo Slab 300" charset="0"/>
                <a:cs typeface="Museo Slab 300" charset="0"/>
              </a:rPr>
              <a:t>Security’s job is to enable Dev and Ops to do their jobs, securely.</a:t>
            </a:r>
          </a:p>
        </p:txBody>
      </p:sp>
      <p:sp>
        <p:nvSpPr>
          <p:cNvPr id="37" name="Triangle 36"/>
          <p:cNvSpPr/>
          <p:nvPr/>
        </p:nvSpPr>
        <p:spPr>
          <a:xfrm>
            <a:off x="9283262" y="4546600"/>
            <a:ext cx="2908738" cy="510777"/>
          </a:xfrm>
          <a:prstGeom prst="triangle">
            <a:avLst>
              <a:gd name="adj" fmla="val 100000"/>
            </a:avLst>
          </a:prstGeom>
          <a:solidFill>
            <a:srgbClr val="F059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8" name="Triangle 37"/>
          <p:cNvSpPr/>
          <p:nvPr/>
        </p:nvSpPr>
        <p:spPr>
          <a:xfrm rot="10800000">
            <a:off x="0" y="1819280"/>
            <a:ext cx="2908738" cy="510777"/>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TextBox 6">
            <a:extLst>
              <a:ext uri="{FF2B5EF4-FFF2-40B4-BE49-F238E27FC236}">
                <a16:creationId xmlns:a16="http://schemas.microsoft.com/office/drawing/2014/main" id="{CFB934BA-5C79-D34A-A9BB-1E9B1A1178C1}"/>
              </a:ext>
            </a:extLst>
          </p:cNvPr>
          <p:cNvSpPr txBox="1"/>
          <p:nvPr/>
        </p:nvSpPr>
        <p:spPr>
          <a:xfrm>
            <a:off x="10737631" y="6581004"/>
            <a:ext cx="1503525" cy="276999"/>
          </a:xfrm>
          <a:prstGeom prst="rect">
            <a:avLst/>
          </a:prstGeom>
          <a:noFill/>
        </p:spPr>
        <p:txBody>
          <a:bodyPr wrap="square" rtlCol="0">
            <a:spAutoFit/>
          </a:bodyPr>
          <a:lstStyle/>
          <a:p>
            <a:pPr algn="r"/>
            <a:r>
              <a:rPr lang="en-US" sz="1200" dirty="0">
                <a:latin typeface="Museo Sans 100" charset="0"/>
                <a:ea typeface="Museo Sans 100" charset="0"/>
                <a:cs typeface="Museo Sans 100" charset="0"/>
              </a:rPr>
              <a:t>@SheHacksPurple</a:t>
            </a:r>
          </a:p>
        </p:txBody>
      </p:sp>
      <p:sp>
        <p:nvSpPr>
          <p:cNvPr id="12" name="Sun 11">
            <a:extLst>
              <a:ext uri="{FF2B5EF4-FFF2-40B4-BE49-F238E27FC236}">
                <a16:creationId xmlns:a16="http://schemas.microsoft.com/office/drawing/2014/main" id="{6B1FF170-E9F0-48C1-A4FB-03D41C36B59B}"/>
              </a:ext>
            </a:extLst>
          </p:cNvPr>
          <p:cNvSpPr/>
          <p:nvPr/>
        </p:nvSpPr>
        <p:spPr bwMode="auto">
          <a:xfrm>
            <a:off x="9523095" y="1423860"/>
            <a:ext cx="2590799" cy="2362200"/>
          </a:xfrm>
          <a:prstGeom prst="sun">
            <a:avLst/>
          </a:prstGeom>
          <a:solidFill>
            <a:srgbClr val="F059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TextBox 12">
            <a:extLst>
              <a:ext uri="{FF2B5EF4-FFF2-40B4-BE49-F238E27FC236}">
                <a16:creationId xmlns:a16="http://schemas.microsoft.com/office/drawing/2014/main" id="{0AF79814-C82C-4F4A-B1A9-4BD622C7F268}"/>
              </a:ext>
            </a:extLst>
          </p:cNvPr>
          <p:cNvSpPr txBox="1"/>
          <p:nvPr/>
        </p:nvSpPr>
        <p:spPr>
          <a:xfrm>
            <a:off x="9942194" y="2186614"/>
            <a:ext cx="1752600" cy="960263"/>
          </a:xfrm>
          <a:prstGeom prst="rect">
            <a:avLst/>
          </a:prstGeom>
          <a:noFill/>
        </p:spPr>
        <p:txBody>
          <a:bodyPr wrap="square" lIns="182880" tIns="146304" rIns="182880" bIns="146304" rtlCol="0">
            <a:spAutoFit/>
          </a:bodyPr>
          <a:lstStyle/>
          <a:p>
            <a:pPr algn="ctr" defTabSz="768113">
              <a:lnSpc>
                <a:spcPct val="90000"/>
              </a:lnSpc>
              <a:spcAft>
                <a:spcPts val="600"/>
              </a:spcAft>
            </a:pPr>
            <a:r>
              <a:rPr lang="en-US" sz="2400" dirty="0">
                <a:solidFill>
                  <a:schemeClr val="accent4"/>
                </a:solidFill>
                <a:latin typeface="Segoe UI Semilight"/>
              </a:rPr>
              <a:t>We can do it!</a:t>
            </a:r>
          </a:p>
        </p:txBody>
      </p:sp>
      <p:sp>
        <p:nvSpPr>
          <p:cNvPr id="14" name="Content Placeholder 2">
            <a:extLst>
              <a:ext uri="{FF2B5EF4-FFF2-40B4-BE49-F238E27FC236}">
                <a16:creationId xmlns:a16="http://schemas.microsoft.com/office/drawing/2014/main" id="{1CF7AC4D-C67A-4EF4-9731-3C70FAEC4BD5}"/>
              </a:ext>
            </a:extLst>
          </p:cNvPr>
          <p:cNvSpPr txBox="1">
            <a:spLocks/>
          </p:cNvSpPr>
          <p:nvPr/>
        </p:nvSpPr>
        <p:spPr>
          <a:xfrm>
            <a:off x="1875519" y="4357256"/>
            <a:ext cx="8440961" cy="11164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600" dirty="0">
                <a:solidFill>
                  <a:schemeClr val="accent4"/>
                </a:solidFill>
                <a:latin typeface="Museo Slab 300" charset="0"/>
                <a:ea typeface="Museo Slab 300" charset="0"/>
                <a:cs typeface="Museo Slab 300" charset="0"/>
              </a:rPr>
              <a:t>Enabling   Teaching   Automation   Feedback</a:t>
            </a:r>
          </a:p>
        </p:txBody>
      </p:sp>
    </p:spTree>
    <p:extLst>
      <p:ext uri="{BB962C8B-B14F-4D97-AF65-F5344CB8AC3E}">
        <p14:creationId xmlns:p14="http://schemas.microsoft.com/office/powerpoint/2010/main" val="106244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animBg="1"/>
      <p:bldP spid="13" grpId="0"/>
      <p:bldP spid="14"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0592E"/>
        </a:solidFill>
        <a:effectLst/>
      </p:bgPr>
    </p:bg>
    <p:spTree>
      <p:nvGrpSpPr>
        <p:cNvPr id="1" name=""/>
        <p:cNvGrpSpPr/>
        <p:nvPr/>
      </p:nvGrpSpPr>
      <p:grpSpPr>
        <a:xfrm>
          <a:off x="0" y="0"/>
          <a:ext cx="0" cy="0"/>
          <a:chOff x="0" y="0"/>
          <a:chExt cx="0" cy="0"/>
        </a:xfrm>
      </p:grpSpPr>
      <p:sp>
        <p:nvSpPr>
          <p:cNvPr id="11" name="Rectangle 10"/>
          <p:cNvSpPr/>
          <p:nvPr/>
        </p:nvSpPr>
        <p:spPr>
          <a:xfrm>
            <a:off x="1825752" y="0"/>
            <a:ext cx="8531352" cy="6858000"/>
          </a:xfrm>
          <a:prstGeom prst="rect">
            <a:avLst/>
          </a:prstGeom>
          <a:solidFill>
            <a:srgbClr val="714C9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238500" y="2547463"/>
            <a:ext cx="5795010" cy="1763081"/>
          </a:xfrm>
        </p:spPr>
        <p:txBody>
          <a:bodyPr>
            <a:normAutofit/>
          </a:bodyPr>
          <a:lstStyle/>
          <a:p>
            <a:pPr algn="ctr"/>
            <a:r>
              <a:rPr lang="en-US" sz="9600" dirty="0">
                <a:solidFill>
                  <a:schemeClr val="accent4"/>
                </a:solidFill>
                <a:latin typeface="Museo Slab 500" charset="0"/>
                <a:ea typeface="Museo Slab 500" charset="0"/>
                <a:cs typeface="Museo Slab 500" charset="0"/>
              </a:rPr>
              <a:t>Resources</a:t>
            </a:r>
          </a:p>
        </p:txBody>
      </p:sp>
      <p:sp>
        <p:nvSpPr>
          <p:cNvPr id="8" name="Triangle 7"/>
          <p:cNvSpPr/>
          <p:nvPr/>
        </p:nvSpPr>
        <p:spPr>
          <a:xfrm rot="5400000">
            <a:off x="-1347859" y="3173606"/>
            <a:ext cx="6858001" cy="510777"/>
          </a:xfrm>
          <a:prstGeom prst="triangle">
            <a:avLst>
              <a:gd name="adj" fmla="val 100000"/>
            </a:avLst>
          </a:prstGeom>
          <a:solidFill>
            <a:srgbClr val="B22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Triangle 9"/>
          <p:cNvSpPr/>
          <p:nvPr/>
        </p:nvSpPr>
        <p:spPr>
          <a:xfrm rot="16200000">
            <a:off x="6672716" y="3173607"/>
            <a:ext cx="6858000" cy="510777"/>
          </a:xfrm>
          <a:prstGeom prst="triangle">
            <a:avLst>
              <a:gd name="adj" fmla="val 100000"/>
            </a:avLst>
          </a:prstGeom>
          <a:solidFill>
            <a:srgbClr val="B22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 name="TextBox 5">
            <a:extLst>
              <a:ext uri="{FF2B5EF4-FFF2-40B4-BE49-F238E27FC236}">
                <a16:creationId xmlns:a16="http://schemas.microsoft.com/office/drawing/2014/main" id="{4AEDF78A-7E69-4F46-8616-BEEB2BBB8BDB}"/>
              </a:ext>
            </a:extLst>
          </p:cNvPr>
          <p:cNvSpPr txBox="1"/>
          <p:nvPr/>
        </p:nvSpPr>
        <p:spPr>
          <a:xfrm>
            <a:off x="10737056" y="6581005"/>
            <a:ext cx="1474950" cy="276999"/>
          </a:xfrm>
          <a:prstGeom prst="rect">
            <a:avLst/>
          </a:prstGeom>
          <a:noFill/>
        </p:spPr>
        <p:txBody>
          <a:bodyPr wrap="square" rtlCol="0">
            <a:spAutoFit/>
          </a:bodyPr>
          <a:lstStyle/>
          <a:p>
            <a:pPr algn="r"/>
            <a:r>
              <a:rPr lang="en-US" sz="1200" dirty="0">
                <a:solidFill>
                  <a:schemeClr val="tx1">
                    <a:lumMod val="75000"/>
                    <a:lumOff val="25000"/>
                  </a:schemeClr>
                </a:solidFill>
                <a:latin typeface="Museo Sans 100" charset="0"/>
                <a:ea typeface="Museo Sans 100" charset="0"/>
                <a:cs typeface="Museo Sans 100" charset="0"/>
              </a:rPr>
              <a:t>@SheHacksPurple</a:t>
            </a:r>
          </a:p>
        </p:txBody>
      </p:sp>
    </p:spTree>
    <p:extLst>
      <p:ext uri="{BB962C8B-B14F-4D97-AF65-F5344CB8AC3E}">
        <p14:creationId xmlns:p14="http://schemas.microsoft.com/office/powerpoint/2010/main" val="42099737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D511E068-90A0-0841-96D4-058AA52A5257}"/>
              </a:ext>
            </a:extLst>
          </p:cNvPr>
          <p:cNvPicPr>
            <a:picLocks noChangeAspect="1"/>
          </p:cNvPicPr>
          <p:nvPr/>
        </p:nvPicPr>
        <p:blipFill>
          <a:blip r:embed="rId2"/>
          <a:stretch>
            <a:fillRect/>
          </a:stretch>
        </p:blipFill>
        <p:spPr>
          <a:xfrm>
            <a:off x="6096000" y="804984"/>
            <a:ext cx="3417185" cy="4285176"/>
          </a:xfrm>
          <a:prstGeom prst="rect">
            <a:avLst/>
          </a:prstGeom>
        </p:spPr>
      </p:pic>
    </p:spTree>
    <p:extLst>
      <p:ext uri="{BB962C8B-B14F-4D97-AF65-F5344CB8AC3E}">
        <p14:creationId xmlns:p14="http://schemas.microsoft.com/office/powerpoint/2010/main" val="2694044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0DD73F3-0E41-564D-9A80-2491D4456F97}"/>
              </a:ext>
            </a:extLst>
          </p:cNvPr>
          <p:cNvSpPr txBox="1"/>
          <p:nvPr/>
        </p:nvSpPr>
        <p:spPr>
          <a:xfrm>
            <a:off x="1705992" y="436397"/>
            <a:ext cx="8780015" cy="1107996"/>
          </a:xfrm>
          <a:prstGeom prst="rect">
            <a:avLst/>
          </a:prstGeom>
          <a:noFill/>
        </p:spPr>
        <p:txBody>
          <a:bodyPr wrap="square" rtlCol="0">
            <a:spAutoFit/>
          </a:bodyPr>
          <a:lstStyle/>
          <a:p>
            <a:pPr algn="ctr"/>
            <a:r>
              <a:rPr lang="en-US" sz="6600" b="1" dirty="0">
                <a:solidFill>
                  <a:schemeClr val="accent4"/>
                </a:solidFill>
              </a:rPr>
              <a:t>Join the community!!!!!</a:t>
            </a:r>
            <a:endParaRPr lang="en-US" sz="6600" dirty="0"/>
          </a:p>
        </p:txBody>
      </p:sp>
      <p:sp>
        <p:nvSpPr>
          <p:cNvPr id="11" name="TextBox 10">
            <a:extLst>
              <a:ext uri="{FF2B5EF4-FFF2-40B4-BE49-F238E27FC236}">
                <a16:creationId xmlns:a16="http://schemas.microsoft.com/office/drawing/2014/main" id="{14043D5A-DB11-7446-B468-CA4F7D46B13D}"/>
              </a:ext>
            </a:extLst>
          </p:cNvPr>
          <p:cNvSpPr txBox="1"/>
          <p:nvPr/>
        </p:nvSpPr>
        <p:spPr>
          <a:xfrm>
            <a:off x="1523999" y="2212889"/>
            <a:ext cx="9144000" cy="2367379"/>
          </a:xfrm>
          <a:prstGeom prst="rect">
            <a:avLst/>
          </a:prstGeom>
          <a:noFill/>
        </p:spPr>
        <p:txBody>
          <a:bodyPr wrap="square" rtlCol="0">
            <a:spAutoFit/>
          </a:bodyPr>
          <a:lstStyle/>
          <a:p>
            <a:pPr algn="ctr">
              <a:lnSpc>
                <a:spcPct val="160000"/>
              </a:lnSpc>
            </a:pPr>
            <a:r>
              <a:rPr lang="en-CA" sz="3200" dirty="0">
                <a:solidFill>
                  <a:schemeClr val="accent4"/>
                </a:solidFill>
              </a:rPr>
              <a:t>Join the We Hack Purple Community for FREE</a:t>
            </a:r>
          </a:p>
          <a:p>
            <a:pPr algn="ctr">
              <a:lnSpc>
                <a:spcPct val="160000"/>
              </a:lnSpc>
            </a:pPr>
            <a:r>
              <a:rPr lang="en-CA" sz="3200" b="1" dirty="0" err="1">
                <a:solidFill>
                  <a:schemeClr val="accent4"/>
                </a:solidFill>
              </a:rPr>
              <a:t>Community.WeHackPurple.com</a:t>
            </a:r>
            <a:endParaRPr lang="en-CA" sz="3200" b="1" dirty="0">
              <a:solidFill>
                <a:schemeClr val="accent4"/>
              </a:solidFill>
            </a:endParaRPr>
          </a:p>
          <a:p>
            <a:pPr algn="ctr">
              <a:lnSpc>
                <a:spcPct val="160000"/>
              </a:lnSpc>
            </a:pPr>
            <a:r>
              <a:rPr lang="en-CA" sz="3200" b="1" dirty="0">
                <a:solidFill>
                  <a:schemeClr val="accent4"/>
                </a:solidFill>
              </a:rPr>
              <a:t>Meet like-minded people and nerd out!</a:t>
            </a:r>
          </a:p>
        </p:txBody>
      </p:sp>
    </p:spTree>
    <p:extLst>
      <p:ext uri="{BB962C8B-B14F-4D97-AF65-F5344CB8AC3E}">
        <p14:creationId xmlns:p14="http://schemas.microsoft.com/office/powerpoint/2010/main" val="25861251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52650" y="1843881"/>
            <a:ext cx="7886700" cy="1325563"/>
          </a:xfrm>
        </p:spPr>
        <p:txBody>
          <a:bodyPr>
            <a:normAutofit/>
          </a:bodyPr>
          <a:lstStyle/>
          <a:p>
            <a:pPr algn="ctr"/>
            <a:r>
              <a:rPr lang="en-US" sz="5400" dirty="0">
                <a:solidFill>
                  <a:schemeClr val="bg1"/>
                </a:solidFill>
                <a:latin typeface="Museo Slab 500" charset="0"/>
                <a:ea typeface="Museo Slab 500" charset="0"/>
                <a:cs typeface="Museo Slab 500" charset="0"/>
              </a:rPr>
              <a:t>#</a:t>
            </a:r>
            <a:r>
              <a:rPr lang="en-US" sz="5400" dirty="0" err="1">
                <a:solidFill>
                  <a:schemeClr val="bg1"/>
                </a:solidFill>
                <a:latin typeface="Museo Slab 500" charset="0"/>
                <a:ea typeface="Museo Slab 500" charset="0"/>
                <a:cs typeface="Museo Slab 500" charset="0"/>
              </a:rPr>
              <a:t>CyberMentoringMonday</a:t>
            </a:r>
            <a:endParaRPr lang="en-US" sz="5400" dirty="0">
              <a:solidFill>
                <a:schemeClr val="bg1"/>
              </a:solidFill>
              <a:latin typeface="Museo Slab 500" charset="0"/>
              <a:ea typeface="Museo Slab 500" charset="0"/>
              <a:cs typeface="Museo Slab 500" charset="0"/>
            </a:endParaRPr>
          </a:p>
        </p:txBody>
      </p:sp>
      <p:sp>
        <p:nvSpPr>
          <p:cNvPr id="3" name="Content Placeholder 2"/>
          <p:cNvSpPr>
            <a:spLocks noGrp="1"/>
          </p:cNvSpPr>
          <p:nvPr>
            <p:ph idx="1"/>
          </p:nvPr>
        </p:nvSpPr>
        <p:spPr>
          <a:xfrm>
            <a:off x="2152650" y="4561845"/>
            <a:ext cx="7886700" cy="4351338"/>
          </a:xfrm>
        </p:spPr>
        <p:txBody>
          <a:bodyPr>
            <a:normAutofit/>
          </a:bodyPr>
          <a:lstStyle/>
          <a:p>
            <a:pPr marL="0" indent="0" algn="ctr">
              <a:buNone/>
            </a:pPr>
            <a:r>
              <a:rPr lang="en-US" sz="4400" i="1" dirty="0">
                <a:solidFill>
                  <a:schemeClr val="tx2"/>
                </a:solidFill>
                <a:latin typeface="Museo Slab 300" charset="0"/>
                <a:ea typeface="Museo Slab 300" charset="0"/>
                <a:cs typeface="Museo Slab 300" charset="0"/>
              </a:rPr>
              <a:t>Every</a:t>
            </a:r>
            <a:r>
              <a:rPr lang="en-US" sz="4400" dirty="0">
                <a:solidFill>
                  <a:schemeClr val="tx2"/>
                </a:solidFill>
                <a:latin typeface="Museo Slab 300" charset="0"/>
                <a:ea typeface="Museo Slab 300" charset="0"/>
                <a:cs typeface="Museo Slab 300" charset="0"/>
              </a:rPr>
              <a:t> Monday!</a:t>
            </a:r>
            <a:endParaRPr lang="en-US" sz="3600" dirty="0">
              <a:solidFill>
                <a:schemeClr val="tx2"/>
              </a:solidFill>
              <a:latin typeface="Museo Sans 100" charset="0"/>
              <a:ea typeface="Museo Sans 100" charset="0"/>
              <a:cs typeface="Museo Sans 100" charset="0"/>
            </a:endParaRPr>
          </a:p>
        </p:txBody>
      </p:sp>
      <p:grpSp>
        <p:nvGrpSpPr>
          <p:cNvPr id="22" name="Group 21"/>
          <p:cNvGrpSpPr/>
          <p:nvPr/>
        </p:nvGrpSpPr>
        <p:grpSpPr>
          <a:xfrm>
            <a:off x="-8233" y="6318000"/>
            <a:ext cx="3075155" cy="540000"/>
            <a:chOff x="0" y="6318000"/>
            <a:chExt cx="3075155" cy="540000"/>
          </a:xfrm>
        </p:grpSpPr>
        <p:sp>
          <p:nvSpPr>
            <p:cNvPr id="23" name="Triangle 22"/>
            <p:cNvSpPr>
              <a:spLocks noChangeAspect="1"/>
            </p:cNvSpPr>
            <p:nvPr/>
          </p:nvSpPr>
          <p:spPr>
            <a:xfrm rot="10800000" flipV="1">
              <a:off x="0" y="6318000"/>
              <a:ext cx="3075155" cy="540000"/>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4" name="Footer Placeholder 3"/>
            <p:cNvSpPr txBox="1">
              <a:spLocks/>
            </p:cNvSpPr>
            <p:nvPr/>
          </p:nvSpPr>
          <p:spPr>
            <a:xfrm>
              <a:off x="79321" y="6519761"/>
              <a:ext cx="1313410"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2"/>
                  </a:solidFill>
                  <a:latin typeface="Museo Sans 100" charset="0"/>
                  <a:ea typeface="Museo Sans 100" charset="0"/>
                  <a:cs typeface="Museo Sans 100" charset="0"/>
                </a:rPr>
                <a:t>@WeHackPurple  </a:t>
              </a:r>
            </a:p>
          </p:txBody>
        </p:sp>
      </p:grpSp>
      <p:grpSp>
        <p:nvGrpSpPr>
          <p:cNvPr id="25" name="Group 24"/>
          <p:cNvGrpSpPr/>
          <p:nvPr/>
        </p:nvGrpSpPr>
        <p:grpSpPr>
          <a:xfrm>
            <a:off x="9283262" y="0"/>
            <a:ext cx="2908738" cy="540000"/>
            <a:chOff x="6235262" y="0"/>
            <a:chExt cx="2908738" cy="540000"/>
          </a:xfrm>
        </p:grpSpPr>
        <p:sp>
          <p:nvSpPr>
            <p:cNvPr id="26" name="Triangle 25"/>
            <p:cNvSpPr/>
            <p:nvPr/>
          </p:nvSpPr>
          <p:spPr>
            <a:xfrm flipV="1">
              <a:off x="6235262" y="0"/>
              <a:ext cx="2908738" cy="540000"/>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 name="TextBox 26"/>
            <p:cNvSpPr txBox="1"/>
            <p:nvPr/>
          </p:nvSpPr>
          <p:spPr>
            <a:xfrm>
              <a:off x="7678201" y="12007"/>
              <a:ext cx="1405897" cy="276999"/>
            </a:xfrm>
            <a:prstGeom prst="rect">
              <a:avLst/>
            </a:prstGeom>
            <a:noFill/>
          </p:spPr>
          <p:txBody>
            <a:bodyPr wrap="square" rtlCol="0">
              <a:spAutoFit/>
            </a:bodyPr>
            <a:lstStyle/>
            <a:p>
              <a:pPr algn="r"/>
              <a:r>
                <a:rPr lang="en-US" sz="1200" dirty="0">
                  <a:solidFill>
                    <a:schemeClr val="bg2"/>
                  </a:solidFill>
                  <a:latin typeface="Museo Sans 100" charset="0"/>
                  <a:ea typeface="Museo Sans 100" charset="0"/>
                  <a:cs typeface="Museo Sans 100" charset="0"/>
                </a:rPr>
                <a:t>@SheHacksPurple</a:t>
              </a:r>
            </a:p>
          </p:txBody>
        </p:sp>
      </p:grpSp>
    </p:spTree>
    <p:extLst>
      <p:ext uri="{BB962C8B-B14F-4D97-AF65-F5344CB8AC3E}">
        <p14:creationId xmlns:p14="http://schemas.microsoft.com/office/powerpoint/2010/main" val="221789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600" dirty="0">
                <a:solidFill>
                  <a:schemeClr val="bg2"/>
                </a:solidFill>
                <a:latin typeface="Museo Slab 500" charset="0"/>
                <a:ea typeface="Museo Slab 500" charset="0"/>
                <a:cs typeface="Museo Slab 500" charset="0"/>
              </a:rPr>
              <a:t>Resources: ME!</a:t>
            </a:r>
          </a:p>
        </p:txBody>
      </p:sp>
      <p:grpSp>
        <p:nvGrpSpPr>
          <p:cNvPr id="5" name="Group 4"/>
          <p:cNvGrpSpPr/>
          <p:nvPr/>
        </p:nvGrpSpPr>
        <p:grpSpPr>
          <a:xfrm>
            <a:off x="177108" y="6145002"/>
            <a:ext cx="3075155" cy="540000"/>
            <a:chOff x="0" y="6318000"/>
            <a:chExt cx="3075155" cy="540000"/>
          </a:xfrm>
        </p:grpSpPr>
        <p:sp>
          <p:nvSpPr>
            <p:cNvPr id="6" name="Triangle 5"/>
            <p:cNvSpPr>
              <a:spLocks noChangeAspect="1"/>
            </p:cNvSpPr>
            <p:nvPr/>
          </p:nvSpPr>
          <p:spPr>
            <a:xfrm rot="10800000" flipV="1">
              <a:off x="0" y="6318000"/>
              <a:ext cx="3075155" cy="54000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Footer Placeholder 3"/>
            <p:cNvSpPr txBox="1">
              <a:spLocks/>
            </p:cNvSpPr>
            <p:nvPr/>
          </p:nvSpPr>
          <p:spPr>
            <a:xfrm>
              <a:off x="119077" y="6524915"/>
              <a:ext cx="1313410"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2"/>
                  </a:solidFill>
                  <a:latin typeface="Museo Sans 100" charset="0"/>
                  <a:ea typeface="Museo Sans 100" charset="0"/>
                  <a:cs typeface="Museo Sans 100" charset="0"/>
                </a:rPr>
                <a:t>@WeHackPurple</a:t>
              </a:r>
            </a:p>
          </p:txBody>
        </p:sp>
      </p:grpSp>
      <p:grpSp>
        <p:nvGrpSpPr>
          <p:cNvPr id="8" name="Group 7"/>
          <p:cNvGrpSpPr/>
          <p:nvPr/>
        </p:nvGrpSpPr>
        <p:grpSpPr>
          <a:xfrm>
            <a:off x="9143224" y="154875"/>
            <a:ext cx="2908738" cy="540000"/>
            <a:chOff x="6235262" y="0"/>
            <a:chExt cx="2908738" cy="540000"/>
          </a:xfrm>
        </p:grpSpPr>
        <p:sp>
          <p:nvSpPr>
            <p:cNvPr id="9" name="Triangle 8"/>
            <p:cNvSpPr/>
            <p:nvPr/>
          </p:nvSpPr>
          <p:spPr>
            <a:xfrm flipV="1">
              <a:off x="6235262" y="0"/>
              <a:ext cx="2908738" cy="54000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TextBox 9"/>
            <p:cNvSpPr txBox="1"/>
            <p:nvPr/>
          </p:nvSpPr>
          <p:spPr>
            <a:xfrm>
              <a:off x="7689631" y="20565"/>
              <a:ext cx="1405897" cy="276999"/>
            </a:xfrm>
            <a:prstGeom prst="rect">
              <a:avLst/>
            </a:prstGeom>
            <a:noFill/>
          </p:spPr>
          <p:txBody>
            <a:bodyPr wrap="square" rtlCol="0">
              <a:spAutoFit/>
            </a:bodyPr>
            <a:lstStyle/>
            <a:p>
              <a:pPr algn="r"/>
              <a:r>
                <a:rPr lang="en-US" sz="1200" dirty="0">
                  <a:solidFill>
                    <a:schemeClr val="bg2"/>
                  </a:solidFill>
                  <a:latin typeface="Museo Sans 100" charset="0"/>
                  <a:ea typeface="Museo Sans 100" charset="0"/>
                  <a:cs typeface="Museo Sans 100" charset="0"/>
                </a:rPr>
                <a:t>@SheHacksPurple</a:t>
              </a:r>
            </a:p>
          </p:txBody>
        </p:sp>
      </p:grpSp>
      <p:sp>
        <p:nvSpPr>
          <p:cNvPr id="12" name="Content Placeholder 2">
            <a:extLst>
              <a:ext uri="{FF2B5EF4-FFF2-40B4-BE49-F238E27FC236}">
                <a16:creationId xmlns:a16="http://schemas.microsoft.com/office/drawing/2014/main" id="{E0F28F10-B8F0-084C-B91A-AD5B4AEB3A6F}"/>
              </a:ext>
            </a:extLst>
          </p:cNvPr>
          <p:cNvSpPr txBox="1">
            <a:spLocks/>
          </p:cNvSpPr>
          <p:nvPr/>
        </p:nvSpPr>
        <p:spPr>
          <a:xfrm>
            <a:off x="1834542" y="1585783"/>
            <a:ext cx="8522915" cy="49350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defRPr/>
            </a:pPr>
            <a:r>
              <a:rPr lang="en-CA" sz="3600" dirty="0">
                <a:solidFill>
                  <a:schemeClr val="accent4"/>
                </a:solidFill>
                <a:latin typeface="Museo Sans 100" charset="0"/>
                <a:ea typeface="Museo Sans 100" charset="0"/>
                <a:cs typeface="Museo Sans 100" charset="0"/>
              </a:rPr>
              <a:t>@SheHacksPurple</a:t>
            </a:r>
          </a:p>
          <a:p>
            <a:pPr marL="0" indent="0" algn="ctr">
              <a:lnSpc>
                <a:spcPct val="150000"/>
              </a:lnSpc>
              <a:buFont typeface="Arial" panose="020B0604020202020204" pitchFamily="34" charset="0"/>
              <a:buNone/>
              <a:defRPr/>
            </a:pPr>
            <a:r>
              <a:rPr lang="en-CA" sz="3600" u="sng" dirty="0" err="1">
                <a:solidFill>
                  <a:schemeClr val="accent4"/>
                </a:solidFill>
                <a:latin typeface="Museo Sans 100" charset="0"/>
                <a:ea typeface="Museo Sans 100" charset="0"/>
                <a:cs typeface="Museo Sans 100" charset="0"/>
              </a:rPr>
              <a:t>AliceAndBobLearn.com</a:t>
            </a:r>
            <a:r>
              <a:rPr lang="en-CA" sz="3600" u="sng" dirty="0">
                <a:solidFill>
                  <a:schemeClr val="accent4"/>
                </a:solidFill>
                <a:latin typeface="Museo Sans 100" charset="0"/>
                <a:ea typeface="Museo Sans 100" charset="0"/>
                <a:cs typeface="Museo Sans 100" charset="0"/>
              </a:rPr>
              <a:t> </a:t>
            </a:r>
          </a:p>
          <a:p>
            <a:pPr marL="0" indent="0" algn="ctr">
              <a:lnSpc>
                <a:spcPct val="150000"/>
              </a:lnSpc>
              <a:buFont typeface="Arial" panose="020B0604020202020204" pitchFamily="34" charset="0"/>
              <a:buNone/>
              <a:defRPr/>
            </a:pPr>
            <a:r>
              <a:rPr lang="en-CA" sz="3600" dirty="0">
                <a:solidFill>
                  <a:srgbClr val="FEFFFF"/>
                </a:solidFill>
                <a:latin typeface="Museo Sans 100" charset="0"/>
                <a:ea typeface="Museo Sans 100" charset="0"/>
                <a:cs typeface="Museo Sans 100" charset="0"/>
                <a:hlinkClick r:id="rId2"/>
              </a:rPr>
              <a:t>https://wehackpurple.com/blogs</a:t>
            </a:r>
            <a:r>
              <a:rPr lang="en-CA" sz="3600" dirty="0">
                <a:solidFill>
                  <a:srgbClr val="FEFFFF"/>
                </a:solidFill>
                <a:latin typeface="Museo Sans 100" charset="0"/>
                <a:ea typeface="Museo Sans 100" charset="0"/>
                <a:cs typeface="Museo Sans 100" charset="0"/>
              </a:rPr>
              <a:t> </a:t>
            </a:r>
            <a:endParaRPr lang="en-CA" sz="3600" u="sng" dirty="0">
              <a:solidFill>
                <a:schemeClr val="accent4"/>
              </a:solidFill>
              <a:latin typeface="Museo Sans 100" charset="0"/>
              <a:ea typeface="Museo Sans 100" charset="0"/>
              <a:cs typeface="Museo Sans 100" charset="0"/>
            </a:endParaRPr>
          </a:p>
          <a:p>
            <a:pPr marL="0" indent="0" algn="ctr">
              <a:lnSpc>
                <a:spcPct val="150000"/>
              </a:lnSpc>
              <a:buFont typeface="Arial" panose="020B0604020202020204" pitchFamily="34" charset="0"/>
              <a:buNone/>
              <a:defRPr/>
            </a:pPr>
            <a:r>
              <a:rPr lang="en-CA" sz="3600" dirty="0">
                <a:solidFill>
                  <a:schemeClr val="accent4"/>
                </a:solidFill>
                <a:latin typeface="Museo Sans 100" charset="0"/>
                <a:ea typeface="Museo Sans 100" charset="0"/>
                <a:cs typeface="Museo Sans 100" charset="0"/>
              </a:rPr>
              <a:t>  </a:t>
            </a:r>
            <a:r>
              <a:rPr lang="en-CA" sz="3600" dirty="0">
                <a:solidFill>
                  <a:schemeClr val="accent4"/>
                </a:solidFill>
                <a:latin typeface="Museo Sans 100" charset="0"/>
                <a:ea typeface="Museo Sans 100" charset="0"/>
                <a:cs typeface="Museo Sans 100" charset="0"/>
                <a:hlinkClick r:id="rId3"/>
              </a:rPr>
              <a:t>YouTube.com/SheHacksPurple</a:t>
            </a:r>
            <a:endParaRPr lang="en-CA" sz="3600" dirty="0">
              <a:solidFill>
                <a:schemeClr val="accent4"/>
              </a:solidFill>
              <a:latin typeface="Museo Sans 100" charset="0"/>
              <a:ea typeface="Museo Sans 100" charset="0"/>
              <a:cs typeface="Museo Sans 100" charset="0"/>
            </a:endParaRPr>
          </a:p>
          <a:p>
            <a:pPr marL="0" indent="0" algn="ctr">
              <a:lnSpc>
                <a:spcPct val="150000"/>
              </a:lnSpc>
              <a:buFont typeface="Arial" panose="020B0604020202020204" pitchFamily="34" charset="0"/>
              <a:buNone/>
              <a:defRPr/>
            </a:pPr>
            <a:r>
              <a:rPr lang="en-CA" sz="3600" dirty="0">
                <a:solidFill>
                  <a:schemeClr val="accent4"/>
                </a:solidFill>
                <a:latin typeface="Museo Sans 100" charset="0"/>
                <a:ea typeface="Museo Sans 100" charset="0"/>
                <a:cs typeface="Museo Sans 100" charset="0"/>
                <a:hlinkClick r:id="rId4"/>
              </a:rPr>
              <a:t>https://SheHacksPurple.ca</a:t>
            </a:r>
            <a:r>
              <a:rPr lang="en-CA" sz="3600" dirty="0">
                <a:solidFill>
                  <a:schemeClr val="accent4"/>
                </a:solidFill>
                <a:latin typeface="Museo Sans 100" charset="0"/>
                <a:ea typeface="Museo Sans 100" charset="0"/>
                <a:cs typeface="Museo Sans 100" charset="0"/>
              </a:rPr>
              <a:t> </a:t>
            </a:r>
          </a:p>
          <a:p>
            <a:pPr marL="0" indent="0">
              <a:lnSpc>
                <a:spcPct val="150000"/>
              </a:lnSpc>
              <a:buFont typeface="Arial" panose="020B0604020202020204" pitchFamily="34" charset="0"/>
              <a:buNone/>
            </a:pPr>
            <a:endParaRPr lang="en-US" sz="3600" dirty="0"/>
          </a:p>
        </p:txBody>
      </p:sp>
    </p:spTree>
    <p:extLst>
      <p:ext uri="{BB962C8B-B14F-4D97-AF65-F5344CB8AC3E}">
        <p14:creationId xmlns:p14="http://schemas.microsoft.com/office/powerpoint/2010/main" val="18767524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solidFill>
                  <a:schemeClr val="bg2"/>
                </a:solidFill>
                <a:latin typeface="Museo Slab 500" charset="0"/>
                <a:ea typeface="Museo Slab 500" charset="0"/>
                <a:cs typeface="Museo Slab 500" charset="0"/>
              </a:rPr>
              <a:t>What did we learn today?</a:t>
            </a:r>
          </a:p>
        </p:txBody>
      </p:sp>
      <p:sp>
        <p:nvSpPr>
          <p:cNvPr id="4" name="TextBox 3">
            <a:extLst>
              <a:ext uri="{FF2B5EF4-FFF2-40B4-BE49-F238E27FC236}">
                <a16:creationId xmlns:a16="http://schemas.microsoft.com/office/drawing/2014/main" id="{B99F513B-F8DE-484D-AE11-C7049ADC15AC}"/>
              </a:ext>
            </a:extLst>
          </p:cNvPr>
          <p:cNvSpPr txBox="1"/>
          <p:nvPr/>
        </p:nvSpPr>
        <p:spPr>
          <a:xfrm>
            <a:off x="10688475" y="6581004"/>
            <a:ext cx="1503525" cy="276999"/>
          </a:xfrm>
          <a:prstGeom prst="rect">
            <a:avLst/>
          </a:prstGeom>
          <a:noFill/>
        </p:spPr>
        <p:txBody>
          <a:bodyPr wrap="square" rtlCol="0">
            <a:spAutoFit/>
          </a:bodyPr>
          <a:lstStyle/>
          <a:p>
            <a:pPr algn="r"/>
            <a:r>
              <a:rPr lang="en-US" sz="1200" dirty="0">
                <a:solidFill>
                  <a:schemeClr val="accent6"/>
                </a:solidFill>
                <a:latin typeface="Museo Sans 100" charset="0"/>
                <a:ea typeface="Museo Sans 100" charset="0"/>
                <a:cs typeface="Museo Sans 100" charset="0"/>
              </a:rPr>
              <a:t>@SheHacksPurple</a:t>
            </a:r>
          </a:p>
        </p:txBody>
      </p:sp>
      <p:sp>
        <p:nvSpPr>
          <p:cNvPr id="8" name="TextBox 7">
            <a:extLst>
              <a:ext uri="{FF2B5EF4-FFF2-40B4-BE49-F238E27FC236}">
                <a16:creationId xmlns:a16="http://schemas.microsoft.com/office/drawing/2014/main" id="{98BF476D-2087-1F43-9954-49ABF9B141B7}"/>
              </a:ext>
            </a:extLst>
          </p:cNvPr>
          <p:cNvSpPr txBox="1"/>
          <p:nvPr/>
        </p:nvSpPr>
        <p:spPr>
          <a:xfrm>
            <a:off x="2100000" y="1944000"/>
            <a:ext cx="7938000" cy="2123658"/>
          </a:xfrm>
          <a:prstGeom prst="rect">
            <a:avLst/>
          </a:prstGeom>
          <a:noFill/>
        </p:spPr>
        <p:txBody>
          <a:bodyPr wrap="square" lIns="182880" tIns="146304" rIns="182880" bIns="146304" rtlCol="0">
            <a:spAutoFit/>
          </a:bodyPr>
          <a:lstStyle/>
          <a:p>
            <a:pPr marL="346075" indent="-346075" algn="ctr">
              <a:lnSpc>
                <a:spcPct val="90000"/>
              </a:lnSpc>
              <a:spcAft>
                <a:spcPts val="600"/>
              </a:spcAft>
              <a:tabLst>
                <a:tab pos="284163" algn="l"/>
              </a:tabLst>
            </a:pPr>
            <a:r>
              <a:rPr lang="en-US" sz="6600" dirty="0">
                <a:solidFill>
                  <a:schemeClr val="accent4"/>
                </a:solidFill>
                <a:latin typeface="Museo Slab 300" charset="0"/>
                <a:ea typeface="Museo Slab 300" charset="0"/>
                <a:cs typeface="Museo Slab 300" charset="0"/>
              </a:rPr>
              <a:t>Security is now a part of DevOps.</a:t>
            </a:r>
          </a:p>
        </p:txBody>
      </p:sp>
      <p:sp>
        <p:nvSpPr>
          <p:cNvPr id="7" name="TextBox 6">
            <a:extLst>
              <a:ext uri="{FF2B5EF4-FFF2-40B4-BE49-F238E27FC236}">
                <a16:creationId xmlns:a16="http://schemas.microsoft.com/office/drawing/2014/main" id="{98BF476D-2087-1F43-9954-49ABF9B141B7}"/>
              </a:ext>
            </a:extLst>
          </p:cNvPr>
          <p:cNvSpPr txBox="1"/>
          <p:nvPr/>
        </p:nvSpPr>
        <p:spPr>
          <a:xfrm>
            <a:off x="2127000" y="4773545"/>
            <a:ext cx="7938000" cy="1209562"/>
          </a:xfrm>
          <a:prstGeom prst="rect">
            <a:avLst/>
          </a:prstGeom>
          <a:noFill/>
        </p:spPr>
        <p:txBody>
          <a:bodyPr wrap="square" lIns="182880" tIns="146304" rIns="182880" bIns="146304" rtlCol="0">
            <a:spAutoFit/>
          </a:bodyPr>
          <a:lstStyle/>
          <a:p>
            <a:pPr marL="346075" indent="-346075" algn="ctr">
              <a:lnSpc>
                <a:spcPct val="90000"/>
              </a:lnSpc>
              <a:spcAft>
                <a:spcPts val="600"/>
              </a:spcAft>
              <a:tabLst>
                <a:tab pos="284163" algn="l"/>
              </a:tabLst>
            </a:pPr>
            <a:r>
              <a:rPr lang="en-US" sz="6600" spc="-150" dirty="0">
                <a:solidFill>
                  <a:schemeClr val="accent4"/>
                </a:solidFill>
                <a:latin typeface="Museo Slab 300" charset="0"/>
              </a:rPr>
              <a:t>DevSecOps!</a:t>
            </a:r>
            <a:endParaRPr lang="en-US" sz="6600" spc="-150" dirty="0">
              <a:solidFill>
                <a:schemeClr val="accent4"/>
              </a:solidFill>
              <a:latin typeface="+mj-lt"/>
            </a:endParaRPr>
          </a:p>
        </p:txBody>
      </p:sp>
    </p:spTree>
    <p:extLst>
      <p:ext uri="{BB962C8B-B14F-4D97-AF65-F5344CB8AC3E}">
        <p14:creationId xmlns:p14="http://schemas.microsoft.com/office/powerpoint/2010/main" val="225551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02608" y="368300"/>
            <a:ext cx="8587580" cy="994172"/>
          </a:xfrm>
        </p:spPr>
        <p:txBody>
          <a:bodyPr/>
          <a:lstStyle/>
          <a:p>
            <a:pPr algn="ctr"/>
            <a:r>
              <a:rPr lang="en-US" dirty="0">
                <a:solidFill>
                  <a:schemeClr val="tx2"/>
                </a:solidFill>
                <a:latin typeface="Museo Slab 500" charset="0"/>
                <a:ea typeface="Museo Slab 500" charset="0"/>
                <a:cs typeface="Museo Slab 500" charset="0"/>
              </a:rPr>
              <a:t>Thank You!</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7509" y="1357089"/>
            <a:ext cx="4416982" cy="4486723"/>
          </a:xfrm>
          <a:prstGeom prst="rect">
            <a:avLst/>
          </a:prstGeom>
        </p:spPr>
      </p:pic>
      <p:sp>
        <p:nvSpPr>
          <p:cNvPr id="11" name="Subtitle 2"/>
          <p:cNvSpPr txBox="1">
            <a:spLocks/>
          </p:cNvSpPr>
          <p:nvPr/>
        </p:nvSpPr>
        <p:spPr>
          <a:xfrm>
            <a:off x="1801811" y="5634681"/>
            <a:ext cx="8588378" cy="120868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714C9F"/>
                </a:solidFill>
                <a:latin typeface="Museo Sans 100" charset="0"/>
                <a:ea typeface="Museo Sans 100" charset="0"/>
                <a:cs typeface="Museo Sans 100" charset="0"/>
              </a:rPr>
              <a:t>YOUR NAME</a:t>
            </a:r>
          </a:p>
          <a:p>
            <a:pPr marL="0" indent="0" algn="ctr">
              <a:buNone/>
            </a:pPr>
            <a:r>
              <a:rPr lang="en-US" sz="1600" dirty="0">
                <a:solidFill>
                  <a:srgbClr val="5C2D91"/>
                </a:solidFill>
                <a:latin typeface="Museo Sans 100" charset="0"/>
                <a:ea typeface="Museo Sans 100" charset="0"/>
                <a:cs typeface="Museo Sans 100" charset="0"/>
              </a:rPr>
              <a:t>YOUR CONTACT INFO</a:t>
            </a:r>
          </a:p>
          <a:p>
            <a:pPr marL="0" indent="0" algn="ctr">
              <a:buNone/>
            </a:pPr>
            <a:r>
              <a:rPr lang="en-US" sz="1600" dirty="0">
                <a:solidFill>
                  <a:srgbClr val="5C2D91"/>
                </a:solidFill>
                <a:latin typeface="Museo Sans 100" charset="0"/>
                <a:ea typeface="Museo Sans 100" charset="0"/>
                <a:cs typeface="Museo Sans 100" charset="0"/>
              </a:rPr>
              <a:t>WeHackPurple.com</a:t>
            </a:r>
          </a:p>
        </p:txBody>
      </p:sp>
      <p:grpSp>
        <p:nvGrpSpPr>
          <p:cNvPr id="14" name="Group 13"/>
          <p:cNvGrpSpPr>
            <a:grpSpLocks noChangeAspect="1"/>
          </p:cNvGrpSpPr>
          <p:nvPr/>
        </p:nvGrpSpPr>
        <p:grpSpPr>
          <a:xfrm>
            <a:off x="0" y="6246001"/>
            <a:ext cx="3485175" cy="612000"/>
            <a:chOff x="0" y="6318000"/>
            <a:chExt cx="3075155" cy="540000"/>
          </a:xfrm>
        </p:grpSpPr>
        <p:sp>
          <p:nvSpPr>
            <p:cNvPr id="15" name="Triangle 14"/>
            <p:cNvSpPr>
              <a:spLocks noChangeAspect="1"/>
            </p:cNvSpPr>
            <p:nvPr/>
          </p:nvSpPr>
          <p:spPr>
            <a:xfrm rot="10800000" flipV="1">
              <a:off x="0" y="6318000"/>
              <a:ext cx="3075155" cy="540000"/>
            </a:xfrm>
            <a:prstGeom prst="triangle">
              <a:avLst>
                <a:gd name="adj" fmla="val 10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463768"/>
                </a:solidFill>
              </a:endParaRPr>
            </a:p>
          </p:txBody>
        </p:sp>
        <p:sp>
          <p:nvSpPr>
            <p:cNvPr id="16" name="Footer Placeholder 3"/>
            <p:cNvSpPr txBox="1">
              <a:spLocks/>
            </p:cNvSpPr>
            <p:nvPr/>
          </p:nvSpPr>
          <p:spPr>
            <a:xfrm>
              <a:off x="59150" y="6529846"/>
              <a:ext cx="1422127"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400" dirty="0">
                  <a:solidFill>
                    <a:srgbClr val="FFD300"/>
                  </a:solidFill>
                  <a:latin typeface="Museo Sans 100" charset="0"/>
                  <a:ea typeface="Museo Sans 100" charset="0"/>
                  <a:cs typeface="Museo Sans 100" charset="0"/>
                </a:rPr>
                <a:t>@WeHackPurple  </a:t>
              </a:r>
            </a:p>
          </p:txBody>
        </p:sp>
      </p:grpSp>
      <p:grpSp>
        <p:nvGrpSpPr>
          <p:cNvPr id="17" name="Group 16"/>
          <p:cNvGrpSpPr/>
          <p:nvPr/>
        </p:nvGrpSpPr>
        <p:grpSpPr>
          <a:xfrm>
            <a:off x="8895430" y="-1"/>
            <a:ext cx="3296570" cy="612000"/>
            <a:chOff x="5847430" y="0"/>
            <a:chExt cx="3296570" cy="612000"/>
          </a:xfrm>
        </p:grpSpPr>
        <p:sp>
          <p:nvSpPr>
            <p:cNvPr id="18" name="Triangle 17"/>
            <p:cNvSpPr>
              <a:spLocks noChangeAspect="1"/>
            </p:cNvSpPr>
            <p:nvPr/>
          </p:nvSpPr>
          <p:spPr>
            <a:xfrm flipV="1">
              <a:off x="5847430" y="0"/>
              <a:ext cx="3296570" cy="612000"/>
            </a:xfrm>
            <a:prstGeom prst="triangle">
              <a:avLst>
                <a:gd name="adj" fmla="val 10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463768"/>
                </a:solidFill>
              </a:endParaRPr>
            </a:p>
          </p:txBody>
        </p:sp>
        <p:sp>
          <p:nvSpPr>
            <p:cNvPr id="19" name="TextBox 18"/>
            <p:cNvSpPr txBox="1"/>
            <p:nvPr/>
          </p:nvSpPr>
          <p:spPr>
            <a:xfrm>
              <a:off x="7406641" y="23437"/>
              <a:ext cx="1688888" cy="307777"/>
            </a:xfrm>
            <a:prstGeom prst="rect">
              <a:avLst/>
            </a:prstGeom>
            <a:noFill/>
          </p:spPr>
          <p:txBody>
            <a:bodyPr wrap="square" rtlCol="0">
              <a:spAutoFit/>
            </a:bodyPr>
            <a:lstStyle/>
            <a:p>
              <a:pPr algn="r"/>
              <a:r>
                <a:rPr lang="en-US" sz="1400" dirty="0">
                  <a:solidFill>
                    <a:srgbClr val="FFD300"/>
                  </a:solidFill>
                  <a:latin typeface="Museo Sans 100" charset="0"/>
                  <a:ea typeface="Museo Sans 100" charset="0"/>
                  <a:cs typeface="Museo Sans 100" charset="0"/>
                </a:rPr>
                <a:t>@SheHacksPurple</a:t>
              </a:r>
            </a:p>
          </p:txBody>
        </p:sp>
      </p:grpSp>
    </p:spTree>
    <p:extLst>
      <p:ext uri="{BB962C8B-B14F-4D97-AF65-F5344CB8AC3E}">
        <p14:creationId xmlns:p14="http://schemas.microsoft.com/office/powerpoint/2010/main" val="3975247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p:cNvGrpSpPr/>
          <p:nvPr/>
        </p:nvGrpSpPr>
        <p:grpSpPr>
          <a:xfrm>
            <a:off x="0" y="6318001"/>
            <a:ext cx="3075155" cy="540000"/>
            <a:chOff x="0" y="6318000"/>
            <a:chExt cx="3075155" cy="540000"/>
          </a:xfrm>
          <a:solidFill>
            <a:srgbClr val="F0592E"/>
          </a:solidFill>
        </p:grpSpPr>
        <p:sp>
          <p:nvSpPr>
            <p:cNvPr id="13" name="Triangle 26"/>
            <p:cNvSpPr>
              <a:spLocks noChangeAspect="1"/>
            </p:cNvSpPr>
            <p:nvPr/>
          </p:nvSpPr>
          <p:spPr>
            <a:xfrm rot="10800000" flipV="1">
              <a:off x="0" y="6318000"/>
              <a:ext cx="3075155" cy="540000"/>
            </a:xfrm>
            <a:prstGeom prst="triangle">
              <a:avLst>
                <a:gd name="adj" fmla="val 10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Footer Placeholder 3"/>
            <p:cNvSpPr txBox="1">
              <a:spLocks/>
            </p:cNvSpPr>
            <p:nvPr/>
          </p:nvSpPr>
          <p:spPr>
            <a:xfrm>
              <a:off x="79321" y="6519761"/>
              <a:ext cx="1313410" cy="273844"/>
            </a:xfrm>
            <a:prstGeom prst="rect">
              <a:avLst/>
            </a:prstGeom>
            <a:noFill/>
          </p:spPr>
          <p:txBody>
            <a:bodyPr vert="horz" lIns="68580" tIns="34290" rIns="68580" bIns="3429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rgbClr val="714C9F"/>
                  </a:solidFill>
                  <a:latin typeface="Museo Sans 100" charset="0"/>
                  <a:ea typeface="Museo Sans 100" charset="0"/>
                  <a:cs typeface="Museo Sans 100" charset="0"/>
                </a:rPr>
                <a:t>@WeHackPurple</a:t>
              </a:r>
            </a:p>
          </p:txBody>
        </p:sp>
      </p:grpSp>
      <p:sp>
        <p:nvSpPr>
          <p:cNvPr id="2" name="Title 1"/>
          <p:cNvSpPr>
            <a:spLocks noGrp="1"/>
          </p:cNvSpPr>
          <p:nvPr>
            <p:ph type="title"/>
          </p:nvPr>
        </p:nvSpPr>
        <p:spPr>
          <a:xfrm>
            <a:off x="0" y="365129"/>
            <a:ext cx="12192000" cy="1177925"/>
          </a:xfrm>
        </p:spPr>
        <p:txBody>
          <a:bodyPr>
            <a:normAutofit/>
          </a:bodyPr>
          <a:lstStyle/>
          <a:p>
            <a:pPr algn="ctr"/>
            <a:r>
              <a:rPr lang="en-US" sz="4800" dirty="0">
                <a:solidFill>
                  <a:schemeClr val="bg2"/>
                </a:solidFill>
                <a:latin typeface="Museo Slab 500" charset="0"/>
                <a:ea typeface="Museo Slab 500" charset="0"/>
                <a:cs typeface="Museo Slab 500" charset="0"/>
              </a:rPr>
              <a:t>This is how I see DevOps: DevSecOps!</a:t>
            </a:r>
          </a:p>
        </p:txBody>
      </p:sp>
      <p:pic>
        <p:nvPicPr>
          <p:cNvPr id="8" name="Content Placeholder 3">
            <a:extLst>
              <a:ext uri="{FF2B5EF4-FFF2-40B4-BE49-F238E27FC236}">
                <a16:creationId xmlns:a16="http://schemas.microsoft.com/office/drawing/2014/main" id="{573CA8CF-A140-D94B-BE57-42DC9EA76BB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77112" y="1554480"/>
            <a:ext cx="9457608" cy="4937760"/>
          </a:xfrm>
          <a:prstGeom prst="rect">
            <a:avLst/>
          </a:prstGeom>
        </p:spPr>
      </p:pic>
      <p:sp>
        <p:nvSpPr>
          <p:cNvPr id="11" name="Content Placeholder 2">
            <a:extLst>
              <a:ext uri="{FF2B5EF4-FFF2-40B4-BE49-F238E27FC236}">
                <a16:creationId xmlns:a16="http://schemas.microsoft.com/office/drawing/2014/main" id="{B5F56141-E8E2-BD46-AD61-7B7870E86D94}"/>
              </a:ext>
            </a:extLst>
          </p:cNvPr>
          <p:cNvSpPr txBox="1">
            <a:spLocks/>
          </p:cNvSpPr>
          <p:nvPr/>
        </p:nvSpPr>
        <p:spPr>
          <a:xfrm>
            <a:off x="1277112" y="6225128"/>
            <a:ext cx="2707481" cy="262894"/>
          </a:xfrm>
          <a:prstGeom prst="rect">
            <a:avLst/>
          </a:prstGeom>
        </p:spPr>
        <p:txBody>
          <a:bodyPr vert="horz" lIns="68580" tIns="34290" rIns="68580" bIns="34290" rtlCol="0">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solidFill>
                  <a:schemeClr val="accent4"/>
                </a:solidFill>
              </a:rPr>
              <a:t>Slide Credit: DevSecCon</a:t>
            </a:r>
          </a:p>
        </p:txBody>
      </p:sp>
      <p:grpSp>
        <p:nvGrpSpPr>
          <p:cNvPr id="15" name="Group 14"/>
          <p:cNvGrpSpPr/>
          <p:nvPr/>
        </p:nvGrpSpPr>
        <p:grpSpPr>
          <a:xfrm>
            <a:off x="9283262" y="0"/>
            <a:ext cx="2908738" cy="540000"/>
            <a:chOff x="6235262" y="0"/>
            <a:chExt cx="2908738" cy="540000"/>
          </a:xfrm>
          <a:solidFill>
            <a:srgbClr val="F0592E"/>
          </a:solidFill>
        </p:grpSpPr>
        <p:sp>
          <p:nvSpPr>
            <p:cNvPr id="16" name="Triangle 25"/>
            <p:cNvSpPr/>
            <p:nvPr/>
          </p:nvSpPr>
          <p:spPr>
            <a:xfrm flipV="1">
              <a:off x="6235262" y="0"/>
              <a:ext cx="2908738" cy="540000"/>
            </a:xfrm>
            <a:prstGeom prst="triangle">
              <a:avLst>
                <a:gd name="adj" fmla="val 10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TextBox 16"/>
            <p:cNvSpPr txBox="1"/>
            <p:nvPr/>
          </p:nvSpPr>
          <p:spPr>
            <a:xfrm>
              <a:off x="7637794" y="11466"/>
              <a:ext cx="1506206" cy="276999"/>
            </a:xfrm>
            <a:prstGeom prst="rect">
              <a:avLst/>
            </a:prstGeom>
            <a:noFill/>
          </p:spPr>
          <p:txBody>
            <a:bodyPr wrap="square" rtlCol="0">
              <a:spAutoFit/>
            </a:bodyPr>
            <a:lstStyle/>
            <a:p>
              <a:pPr algn="r"/>
              <a:r>
                <a:rPr lang="en-US" sz="1200" dirty="0">
                  <a:solidFill>
                    <a:srgbClr val="714C9F"/>
                  </a:solidFill>
                  <a:latin typeface="Museo Sans 100" charset="0"/>
                  <a:ea typeface="Museo Sans 100" charset="0"/>
                  <a:cs typeface="Museo Sans 100" charset="0"/>
                </a:rPr>
                <a:t>@</a:t>
              </a:r>
              <a:r>
                <a:rPr lang="en-US" sz="1200" dirty="0" err="1">
                  <a:solidFill>
                    <a:srgbClr val="714C9F"/>
                  </a:solidFill>
                  <a:latin typeface="Museo Sans 100" charset="0"/>
                  <a:ea typeface="Museo Sans 100" charset="0"/>
                  <a:cs typeface="Museo Sans 100" charset="0"/>
                </a:rPr>
                <a:t>SheHacksPurple</a:t>
              </a:r>
              <a:endParaRPr lang="en-US" sz="1200" dirty="0">
                <a:solidFill>
                  <a:srgbClr val="714C9F"/>
                </a:solidFill>
                <a:latin typeface="Museo Sans 100" charset="0"/>
                <a:ea typeface="Museo Sans 100" charset="0"/>
                <a:cs typeface="Museo Sans 100" charset="0"/>
              </a:endParaRPr>
            </a:p>
          </p:txBody>
        </p:sp>
      </p:grpSp>
    </p:spTree>
    <p:extLst>
      <p:ext uri="{BB962C8B-B14F-4D97-AF65-F5344CB8AC3E}">
        <p14:creationId xmlns:p14="http://schemas.microsoft.com/office/powerpoint/2010/main" val="1293663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70967" y="1003605"/>
            <a:ext cx="4409137" cy="994172"/>
          </a:xfrm>
        </p:spPr>
        <p:txBody>
          <a:bodyPr>
            <a:normAutofit/>
          </a:bodyPr>
          <a:lstStyle/>
          <a:p>
            <a:pPr algn="ctr"/>
            <a:r>
              <a:rPr lang="en-US" sz="5400" dirty="0">
                <a:solidFill>
                  <a:schemeClr val="tx2"/>
                </a:solidFill>
                <a:latin typeface="Museo Slab 500" charset="0"/>
                <a:ea typeface="Museo Slab 500" charset="0"/>
                <a:cs typeface="Museo Slab 500" charset="0"/>
              </a:rPr>
              <a:t>Tanya Janca</a:t>
            </a:r>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r="5335" b="636"/>
          <a:stretch/>
        </p:blipFill>
        <p:spPr>
          <a:xfrm flipH="1">
            <a:off x="6211745" y="0"/>
            <a:ext cx="4456258" cy="6858000"/>
          </a:xfrm>
        </p:spPr>
      </p:pic>
      <p:sp>
        <p:nvSpPr>
          <p:cNvPr id="7" name="Rectangle 6"/>
          <p:cNvSpPr/>
          <p:nvPr/>
        </p:nvSpPr>
        <p:spPr>
          <a:xfrm>
            <a:off x="6211746" y="5448382"/>
            <a:ext cx="4456256" cy="1409619"/>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463768"/>
              </a:solidFill>
            </a:endParaRPr>
          </a:p>
        </p:txBody>
      </p:sp>
      <p:sp>
        <p:nvSpPr>
          <p:cNvPr id="6" name="Title 1"/>
          <p:cNvSpPr txBox="1">
            <a:spLocks/>
          </p:cNvSpPr>
          <p:nvPr/>
        </p:nvSpPr>
        <p:spPr>
          <a:xfrm>
            <a:off x="370816" y="2196545"/>
            <a:ext cx="5609440" cy="4609069"/>
          </a:xfrm>
          <a:prstGeom prst="rect">
            <a:avLst/>
          </a:prstGeom>
        </p:spPr>
        <p:txBody>
          <a:bodyPr vert="horz" lIns="68580" tIns="34290" rIns="68580" bIns="3429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892" indent="-342892">
              <a:buFont typeface="Arial" charset="0"/>
              <a:buChar char="•"/>
            </a:pPr>
            <a:r>
              <a:rPr lang="en-US" altLang="en-US" sz="2000" dirty="0">
                <a:solidFill>
                  <a:srgbClr val="714C9F"/>
                </a:solidFill>
                <a:latin typeface="Museo Sans 100" charset="0"/>
                <a:ea typeface="Museo Sans 100" charset="0"/>
                <a:cs typeface="Museo Sans 100" charset="0"/>
              </a:rPr>
              <a:t>CEO &amp; Founder @ We Hack Purple</a:t>
            </a:r>
          </a:p>
          <a:p>
            <a:pPr marL="342892" indent="-342892">
              <a:lnSpc>
                <a:spcPct val="200000"/>
              </a:lnSpc>
              <a:buFont typeface="Arial" charset="0"/>
              <a:buChar char="•"/>
            </a:pPr>
            <a:r>
              <a:rPr lang="en-US" altLang="en-US" sz="2000" dirty="0">
                <a:solidFill>
                  <a:srgbClr val="714C9F"/>
                </a:solidFill>
                <a:latin typeface="Museo Sans 100" charset="0"/>
                <a:ea typeface="Museo Sans 100" charset="0"/>
                <a:cs typeface="Museo Sans 100" charset="0"/>
              </a:rPr>
              <a:t>AKA @</a:t>
            </a:r>
            <a:r>
              <a:rPr lang="en-US" altLang="en-US" sz="2000" dirty="0" err="1">
                <a:solidFill>
                  <a:srgbClr val="714C9F"/>
                </a:solidFill>
                <a:latin typeface="Museo Sans 100" charset="0"/>
                <a:ea typeface="Museo Sans 100" charset="0"/>
                <a:cs typeface="Museo Sans 100" charset="0"/>
              </a:rPr>
              <a:t>SheHacksPurple</a:t>
            </a:r>
            <a:endParaRPr lang="en-US" altLang="en-US" sz="2000" dirty="0">
              <a:solidFill>
                <a:srgbClr val="714C9F"/>
              </a:solidFill>
              <a:latin typeface="Museo Sans 100" charset="0"/>
              <a:ea typeface="Museo Sans 100" charset="0"/>
              <a:cs typeface="Museo Sans 100" charset="0"/>
            </a:endParaRPr>
          </a:p>
          <a:p>
            <a:pPr marL="342892" indent="-342892">
              <a:lnSpc>
                <a:spcPct val="200000"/>
              </a:lnSpc>
              <a:buFont typeface="Arial" charset="0"/>
              <a:buChar char="•"/>
            </a:pPr>
            <a:r>
              <a:rPr lang="en-US" altLang="en-US" sz="2000" dirty="0">
                <a:solidFill>
                  <a:srgbClr val="714C9F"/>
                </a:solidFill>
                <a:latin typeface="Museo Sans 100" charset="0"/>
                <a:ea typeface="Museo Sans 100" charset="0"/>
                <a:cs typeface="Museo Sans 100" charset="0"/>
              </a:rPr>
              <a:t>Author: </a:t>
            </a:r>
            <a:r>
              <a:rPr lang="en-US" altLang="en-US" sz="2000" b="1" dirty="0">
                <a:solidFill>
                  <a:srgbClr val="714C9F"/>
                </a:solidFill>
                <a:latin typeface="Museo Sans 100" charset="0"/>
                <a:ea typeface="Museo Sans 100" charset="0"/>
                <a:cs typeface="Museo Sans 100" charset="0"/>
              </a:rPr>
              <a:t>Alice and Bob Learn Application Security</a:t>
            </a:r>
          </a:p>
          <a:p>
            <a:pPr marL="342892" indent="-342892">
              <a:lnSpc>
                <a:spcPct val="200000"/>
              </a:lnSpc>
              <a:buFont typeface="Arial" charset="0"/>
              <a:buChar char="•"/>
            </a:pPr>
            <a:r>
              <a:rPr lang="en-US" altLang="en-US" sz="2000" dirty="0">
                <a:solidFill>
                  <a:srgbClr val="714C9F"/>
                </a:solidFill>
                <a:latin typeface="Museo Sans 100" charset="0"/>
                <a:ea typeface="Museo Sans 100" charset="0"/>
                <a:cs typeface="Museo Sans 100" charset="0"/>
              </a:rPr>
              <a:t>20+ years in tech, Sec + Dev</a:t>
            </a:r>
          </a:p>
          <a:p>
            <a:pPr marL="342892" indent="-342892">
              <a:lnSpc>
                <a:spcPct val="200000"/>
              </a:lnSpc>
              <a:buFont typeface="Arial" charset="0"/>
              <a:buChar char="•"/>
            </a:pPr>
            <a:r>
              <a:rPr lang="en-US" altLang="en-US" sz="2000" dirty="0">
                <a:solidFill>
                  <a:srgbClr val="714C9F"/>
                </a:solidFill>
                <a:latin typeface="Museo Sans 100" charset="0"/>
                <a:ea typeface="Museo Sans 100" charset="0"/>
                <a:cs typeface="Museo Sans 100" charset="0"/>
              </a:rPr>
              <a:t>WoSEC (Women of Security) founder</a:t>
            </a:r>
          </a:p>
          <a:p>
            <a:pPr marL="342892" indent="-342892">
              <a:lnSpc>
                <a:spcPct val="200000"/>
              </a:lnSpc>
              <a:buFont typeface="Arial" charset="0"/>
              <a:buChar char="•"/>
            </a:pPr>
            <a:r>
              <a:rPr lang="en-US" altLang="en-US" sz="2000" dirty="0">
                <a:solidFill>
                  <a:srgbClr val="714C9F"/>
                </a:solidFill>
                <a:latin typeface="Museo Sans 100" charset="0"/>
                <a:ea typeface="Museo Sans 100" charset="0"/>
                <a:cs typeface="Museo Sans 100" charset="0"/>
              </a:rPr>
              <a:t>OWASP Chapter and Project founder</a:t>
            </a:r>
          </a:p>
          <a:p>
            <a:pPr marL="342892" indent="-342892">
              <a:lnSpc>
                <a:spcPct val="200000"/>
              </a:lnSpc>
              <a:buFont typeface="Arial" charset="0"/>
              <a:buChar char="•"/>
            </a:pPr>
            <a:r>
              <a:rPr lang="en-US" altLang="en-US" sz="2000" dirty="0">
                <a:solidFill>
                  <a:srgbClr val="714C9F"/>
                </a:solidFill>
                <a:latin typeface="Museo Sans 100" charset="0"/>
                <a:ea typeface="Museo Sans 100" charset="0"/>
                <a:cs typeface="Museo Sans 100" charset="0"/>
              </a:rPr>
              <a:t>Blogger, Podcaster, Streamer, Builder, Breaker</a:t>
            </a:r>
          </a:p>
          <a:p>
            <a:pPr marL="342892" indent="-342892">
              <a:lnSpc>
                <a:spcPct val="200000"/>
              </a:lnSpc>
              <a:buFont typeface="Arial" charset="0"/>
              <a:buChar char="•"/>
            </a:pPr>
            <a:r>
              <a:rPr lang="en-US" altLang="en-US" sz="2000" dirty="0">
                <a:solidFill>
                  <a:srgbClr val="714C9F"/>
                </a:solidFill>
                <a:latin typeface="Museo Sans 100" charset="0"/>
                <a:ea typeface="Museo Sans 100" charset="0"/>
                <a:cs typeface="Museo Sans 100" charset="0"/>
              </a:rPr>
              <a:t>Nerd at Large</a:t>
            </a:r>
          </a:p>
          <a:p>
            <a:pPr marL="342892" indent="-342892">
              <a:lnSpc>
                <a:spcPct val="200000"/>
              </a:lnSpc>
              <a:buFont typeface="Arial" charset="0"/>
              <a:buChar char="•"/>
            </a:pPr>
            <a:endParaRPr lang="en-US" altLang="en-US" sz="1800" dirty="0">
              <a:solidFill>
                <a:srgbClr val="F0592E"/>
              </a:solidFill>
              <a:latin typeface="Museo Sans 100" charset="0"/>
              <a:ea typeface="Museo Sans 100" charset="0"/>
              <a:cs typeface="Museo Sans 100" charset="0"/>
            </a:endParaRPr>
          </a:p>
          <a:p>
            <a:pPr marL="342892" indent="-342892">
              <a:buFont typeface="Arial" charset="0"/>
              <a:buChar char="•"/>
            </a:pPr>
            <a:endParaRPr lang="en-US" altLang="en-US" sz="1800" dirty="0">
              <a:solidFill>
                <a:srgbClr val="F0592E"/>
              </a:solidFill>
              <a:latin typeface="Museo Sans 100" charset="0"/>
              <a:ea typeface="Museo Sans 100" charset="0"/>
              <a:cs typeface="Museo Sans 100" charset="0"/>
            </a:endParaRPr>
          </a:p>
        </p:txBody>
      </p:sp>
      <p:sp>
        <p:nvSpPr>
          <p:cNvPr id="8" name="Rectangle 7"/>
          <p:cNvSpPr/>
          <p:nvPr/>
        </p:nvSpPr>
        <p:spPr>
          <a:xfrm>
            <a:off x="6211746" y="4234071"/>
            <a:ext cx="4456256" cy="1214311"/>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463768"/>
              </a:solidFill>
            </a:endParaRPr>
          </a:p>
        </p:txBody>
      </p:sp>
      <p:sp>
        <p:nvSpPr>
          <p:cNvPr id="9" name="Rectangle 8"/>
          <p:cNvSpPr/>
          <p:nvPr/>
        </p:nvSpPr>
        <p:spPr>
          <a:xfrm>
            <a:off x="6211744" y="3021299"/>
            <a:ext cx="4456256" cy="1214311"/>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463768"/>
              </a:solidFill>
            </a:endParaRPr>
          </a:p>
        </p:txBody>
      </p:sp>
      <p:sp>
        <p:nvSpPr>
          <p:cNvPr id="10" name="Rectangle 9"/>
          <p:cNvSpPr/>
          <p:nvPr/>
        </p:nvSpPr>
        <p:spPr>
          <a:xfrm>
            <a:off x="6211746" y="2196545"/>
            <a:ext cx="4456256" cy="820221"/>
          </a:xfrm>
          <a:prstGeom prst="rect">
            <a:avLst/>
          </a:prstGeom>
          <a:solidFill>
            <a:srgbClr val="714C9F">
              <a:alpha val="1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463768"/>
              </a:solidFill>
            </a:endParaRPr>
          </a:p>
        </p:txBody>
      </p:sp>
      <p:sp>
        <p:nvSpPr>
          <p:cNvPr id="11" name="Title 1">
            <a:extLst>
              <a:ext uri="{FF2B5EF4-FFF2-40B4-BE49-F238E27FC236}">
                <a16:creationId xmlns:a16="http://schemas.microsoft.com/office/drawing/2014/main" id="{0C60047D-8676-3B42-B3EA-95200ADDF97C}"/>
              </a:ext>
            </a:extLst>
          </p:cNvPr>
          <p:cNvSpPr txBox="1">
            <a:spLocks/>
          </p:cNvSpPr>
          <p:nvPr/>
        </p:nvSpPr>
        <p:spPr>
          <a:xfrm rot="20455873">
            <a:off x="-600561" y="310642"/>
            <a:ext cx="4409137" cy="9941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solidFill>
                  <a:srgbClr val="F0592E"/>
                </a:solidFill>
                <a:latin typeface="Museo Slab 500" charset="0"/>
                <a:ea typeface="Museo Slab 500" charset="0"/>
                <a:cs typeface="Museo Slab 500" charset="0"/>
              </a:rPr>
              <a:t>This Talk was written by:</a:t>
            </a:r>
          </a:p>
        </p:txBody>
      </p:sp>
    </p:spTree>
    <p:extLst>
      <p:ext uri="{BB962C8B-B14F-4D97-AF65-F5344CB8AC3E}">
        <p14:creationId xmlns:p14="http://schemas.microsoft.com/office/powerpoint/2010/main" val="419626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70967" y="807727"/>
            <a:ext cx="4844617" cy="994172"/>
          </a:xfrm>
        </p:spPr>
        <p:txBody>
          <a:bodyPr>
            <a:normAutofit/>
          </a:bodyPr>
          <a:lstStyle/>
          <a:p>
            <a:pPr algn="ctr"/>
            <a:r>
              <a:rPr lang="en-US" sz="5400" dirty="0">
                <a:solidFill>
                  <a:schemeClr val="tx2"/>
                </a:solidFill>
                <a:latin typeface="Museo Slab 500" charset="0"/>
                <a:ea typeface="Museo Slab 500" charset="0"/>
                <a:cs typeface="Museo Slab 500" charset="0"/>
              </a:rPr>
              <a:t>Your Name Here</a:t>
            </a:r>
          </a:p>
        </p:txBody>
      </p:sp>
      <p:sp>
        <p:nvSpPr>
          <p:cNvPr id="6" name="Title 1"/>
          <p:cNvSpPr txBox="1">
            <a:spLocks/>
          </p:cNvSpPr>
          <p:nvPr/>
        </p:nvSpPr>
        <p:spPr>
          <a:xfrm>
            <a:off x="370816" y="2196545"/>
            <a:ext cx="5609440" cy="4609069"/>
          </a:xfrm>
          <a:prstGeom prst="rect">
            <a:avLst/>
          </a:prstGeom>
        </p:spPr>
        <p:txBody>
          <a:bodyPr vert="horz" lIns="68580" tIns="34290" rIns="68580" bIns="3429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892" indent="-342892">
              <a:buFont typeface="Arial" charset="0"/>
              <a:buChar char="•"/>
            </a:pPr>
            <a:r>
              <a:rPr lang="en-US" altLang="en-US" sz="2000" dirty="0">
                <a:solidFill>
                  <a:srgbClr val="714C9F"/>
                </a:solidFill>
                <a:latin typeface="Museo Sans 100" charset="0"/>
                <a:ea typeface="Museo Sans 100" charset="0"/>
                <a:cs typeface="Museo Sans 100" charset="0"/>
              </a:rPr>
              <a:t>Your title at work</a:t>
            </a:r>
          </a:p>
          <a:p>
            <a:pPr marL="342892" indent="-342892">
              <a:buFont typeface="Arial" charset="0"/>
              <a:buChar char="•"/>
            </a:pPr>
            <a:r>
              <a:rPr lang="en-US" altLang="en-US" sz="2000" dirty="0">
                <a:solidFill>
                  <a:srgbClr val="714C9F"/>
                </a:solidFill>
                <a:latin typeface="Museo Sans 100" charset="0"/>
                <a:ea typeface="Museo Sans 100" charset="0"/>
                <a:cs typeface="Museo Sans 100" charset="0"/>
              </a:rPr>
              <a:t>Areas you are interested in for Tech</a:t>
            </a:r>
          </a:p>
          <a:p>
            <a:pPr marL="342892" indent="-342892">
              <a:buFont typeface="Arial" charset="0"/>
              <a:buChar char="•"/>
            </a:pPr>
            <a:r>
              <a:rPr lang="en-US" altLang="en-US" sz="2000" dirty="0">
                <a:solidFill>
                  <a:srgbClr val="714C9F"/>
                </a:solidFill>
                <a:latin typeface="Museo Sans 100" charset="0"/>
                <a:ea typeface="Museo Sans 100" charset="0"/>
                <a:cs typeface="Museo Sans 100" charset="0"/>
              </a:rPr>
              <a:t>Things you’re are interested in that are not tech, like your hobbies or sports you play</a:t>
            </a:r>
          </a:p>
          <a:p>
            <a:pPr marL="342892" indent="-342892">
              <a:buFont typeface="Arial" charset="0"/>
              <a:buChar char="•"/>
            </a:pPr>
            <a:r>
              <a:rPr lang="en-US" altLang="en-US" sz="2000" dirty="0">
                <a:solidFill>
                  <a:srgbClr val="714C9F"/>
                </a:solidFill>
                <a:latin typeface="Museo Sans 100" charset="0"/>
                <a:ea typeface="Museo Sans 100" charset="0"/>
                <a:cs typeface="Museo Sans 100" charset="0"/>
              </a:rPr>
              <a:t>Any accomplishments you have</a:t>
            </a:r>
          </a:p>
          <a:p>
            <a:pPr marL="342892" indent="-342892">
              <a:buFont typeface="Arial" charset="0"/>
              <a:buChar char="•"/>
            </a:pPr>
            <a:r>
              <a:rPr lang="en-US" altLang="en-US" sz="2000" dirty="0">
                <a:solidFill>
                  <a:srgbClr val="714C9F"/>
                </a:solidFill>
                <a:latin typeface="Museo Sans 100" charset="0"/>
                <a:ea typeface="Museo Sans 100" charset="0"/>
                <a:cs typeface="Museo Sans 100" charset="0"/>
              </a:rPr>
              <a:t>Brag a lot!</a:t>
            </a:r>
          </a:p>
          <a:p>
            <a:pPr marL="342892" indent="-342892">
              <a:buFont typeface="Arial" charset="0"/>
              <a:buChar char="•"/>
            </a:pPr>
            <a:endParaRPr lang="en-US" altLang="en-US" sz="2000" dirty="0">
              <a:solidFill>
                <a:srgbClr val="714C9F"/>
              </a:solidFill>
              <a:latin typeface="Museo Sans 100" charset="0"/>
              <a:ea typeface="Museo Sans 100" charset="0"/>
              <a:cs typeface="Museo Sans 100" charset="0"/>
            </a:endParaRPr>
          </a:p>
          <a:p>
            <a:pPr marL="342892" indent="-342892">
              <a:lnSpc>
                <a:spcPct val="200000"/>
              </a:lnSpc>
              <a:buFont typeface="Arial" charset="0"/>
              <a:buChar char="•"/>
            </a:pPr>
            <a:endParaRPr lang="en-US" altLang="en-US" sz="1800" dirty="0">
              <a:solidFill>
                <a:srgbClr val="F0592E"/>
              </a:solidFill>
              <a:latin typeface="Museo Sans 100" charset="0"/>
              <a:ea typeface="Museo Sans 100" charset="0"/>
              <a:cs typeface="Museo Sans 100" charset="0"/>
            </a:endParaRPr>
          </a:p>
          <a:p>
            <a:pPr marL="342892" indent="-342892">
              <a:buFont typeface="Arial" charset="0"/>
              <a:buChar char="•"/>
            </a:pPr>
            <a:endParaRPr lang="en-US" altLang="en-US" sz="1800" dirty="0">
              <a:solidFill>
                <a:srgbClr val="F0592E"/>
              </a:solidFill>
              <a:latin typeface="Museo Sans 100" charset="0"/>
              <a:ea typeface="Museo Sans 100" charset="0"/>
              <a:cs typeface="Museo Sans 100" charset="0"/>
            </a:endParaRPr>
          </a:p>
        </p:txBody>
      </p:sp>
      <p:sp>
        <p:nvSpPr>
          <p:cNvPr id="8" name="Rectangle 7"/>
          <p:cNvSpPr/>
          <p:nvPr/>
        </p:nvSpPr>
        <p:spPr>
          <a:xfrm>
            <a:off x="6211744" y="807727"/>
            <a:ext cx="5609438" cy="5277694"/>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rgbClr val="463768"/>
                </a:solidFill>
              </a:rPr>
              <a:t>Insert an image of YOU here</a:t>
            </a:r>
          </a:p>
        </p:txBody>
      </p:sp>
      <p:sp>
        <p:nvSpPr>
          <p:cNvPr id="11" name="Title 1">
            <a:extLst>
              <a:ext uri="{FF2B5EF4-FFF2-40B4-BE49-F238E27FC236}">
                <a16:creationId xmlns:a16="http://schemas.microsoft.com/office/drawing/2014/main" id="{0C60047D-8676-3B42-B3EA-95200ADDF97C}"/>
              </a:ext>
            </a:extLst>
          </p:cNvPr>
          <p:cNvSpPr txBox="1">
            <a:spLocks/>
          </p:cNvSpPr>
          <p:nvPr/>
        </p:nvSpPr>
        <p:spPr>
          <a:xfrm rot="20455873">
            <a:off x="-1184969" y="289837"/>
            <a:ext cx="4409137" cy="9941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solidFill>
                  <a:srgbClr val="F0592E"/>
                </a:solidFill>
                <a:latin typeface="Museo Slab 500" charset="0"/>
                <a:ea typeface="Museo Slab 500" charset="0"/>
                <a:cs typeface="Museo Slab 500" charset="0"/>
              </a:rPr>
              <a:t>About me</a:t>
            </a:r>
          </a:p>
        </p:txBody>
      </p:sp>
    </p:spTree>
    <p:extLst>
      <p:ext uri="{BB962C8B-B14F-4D97-AF65-F5344CB8AC3E}">
        <p14:creationId xmlns:p14="http://schemas.microsoft.com/office/powerpoint/2010/main" val="550131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Rectangle 4"/>
          <p:cNvSpPr/>
          <p:nvPr/>
        </p:nvSpPr>
        <p:spPr>
          <a:xfrm>
            <a:off x="-1" y="1815201"/>
            <a:ext cx="12192000" cy="3233057"/>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 name="Title 1"/>
          <p:cNvSpPr>
            <a:spLocks noGrp="1"/>
          </p:cNvSpPr>
          <p:nvPr>
            <p:ph type="title"/>
          </p:nvPr>
        </p:nvSpPr>
        <p:spPr>
          <a:xfrm>
            <a:off x="2081957" y="2489800"/>
            <a:ext cx="8028083" cy="1602838"/>
          </a:xfrm>
        </p:spPr>
        <p:txBody>
          <a:bodyPr>
            <a:normAutofit/>
          </a:bodyPr>
          <a:lstStyle/>
          <a:p>
            <a:pPr algn="ctr"/>
            <a:r>
              <a:rPr lang="en-US" sz="8800" dirty="0">
                <a:solidFill>
                  <a:schemeClr val="accent4"/>
                </a:solidFill>
                <a:latin typeface="Museo Slab 500" charset="0"/>
                <a:ea typeface="Museo Slab 500" charset="0"/>
                <a:cs typeface="Museo Slab 500" charset="0"/>
              </a:rPr>
              <a:t>Let’s do this!</a:t>
            </a:r>
          </a:p>
        </p:txBody>
      </p:sp>
      <p:sp>
        <p:nvSpPr>
          <p:cNvPr id="37" name="Triangle 36"/>
          <p:cNvSpPr/>
          <p:nvPr/>
        </p:nvSpPr>
        <p:spPr>
          <a:xfrm>
            <a:off x="9283262" y="4537481"/>
            <a:ext cx="2908738" cy="510777"/>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8" name="Triangle 37"/>
          <p:cNvSpPr/>
          <p:nvPr/>
        </p:nvSpPr>
        <p:spPr>
          <a:xfrm rot="10800000">
            <a:off x="0" y="1819280"/>
            <a:ext cx="2908738" cy="510777"/>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TextBox 6">
            <a:extLst>
              <a:ext uri="{FF2B5EF4-FFF2-40B4-BE49-F238E27FC236}">
                <a16:creationId xmlns:a16="http://schemas.microsoft.com/office/drawing/2014/main" id="{BECEB419-C504-A346-A6CD-823E240C1DDB}"/>
              </a:ext>
            </a:extLst>
          </p:cNvPr>
          <p:cNvSpPr txBox="1"/>
          <p:nvPr/>
        </p:nvSpPr>
        <p:spPr>
          <a:xfrm>
            <a:off x="10688475" y="6581001"/>
            <a:ext cx="1503525" cy="276999"/>
          </a:xfrm>
          <a:prstGeom prst="rect">
            <a:avLst/>
          </a:prstGeom>
          <a:noFill/>
        </p:spPr>
        <p:txBody>
          <a:bodyPr wrap="square" rtlCol="0">
            <a:spAutoFit/>
          </a:bodyPr>
          <a:lstStyle/>
          <a:p>
            <a:pPr algn="r"/>
            <a:r>
              <a:rPr lang="en-US" sz="1200" dirty="0">
                <a:solidFill>
                  <a:schemeClr val="accent6"/>
                </a:solidFill>
                <a:latin typeface="Museo Sans 100" charset="0"/>
                <a:ea typeface="Museo Sans 100" charset="0"/>
                <a:cs typeface="Museo Sans 100" charset="0"/>
              </a:rPr>
              <a:t>@SheHacksPurple</a:t>
            </a:r>
          </a:p>
        </p:txBody>
      </p:sp>
    </p:spTree>
    <p:extLst>
      <p:ext uri="{BB962C8B-B14F-4D97-AF65-F5344CB8AC3E}">
        <p14:creationId xmlns:p14="http://schemas.microsoft.com/office/powerpoint/2010/main" val="315533507"/>
      </p:ext>
    </p:extLst>
  </p:cSld>
  <p:clrMapOvr>
    <a:masterClrMapping/>
  </p:clrMapOvr>
</p:sld>
</file>

<file path=ppt/theme/theme1.xml><?xml version="1.0" encoding="utf-8"?>
<a:theme xmlns:a="http://schemas.openxmlformats.org/drawingml/2006/main" name="Office Theme">
  <a:themeElements>
    <a:clrScheme name="We Hack Purple">
      <a:dk1>
        <a:srgbClr val="2B1941"/>
      </a:dk1>
      <a:lt1>
        <a:srgbClr val="463768"/>
      </a:lt1>
      <a:dk2>
        <a:srgbClr val="714C9F"/>
      </a:dk2>
      <a:lt2>
        <a:srgbClr val="FFD300"/>
      </a:lt2>
      <a:accent1>
        <a:srgbClr val="B22432"/>
      </a:accent1>
      <a:accent2>
        <a:srgbClr val="F0592E"/>
      </a:accent2>
      <a:accent3>
        <a:srgbClr val="4D4D4F"/>
      </a:accent3>
      <a:accent4>
        <a:srgbClr val="FEFFFF"/>
      </a:accent4>
      <a:accent5>
        <a:srgbClr val="FEFFFF"/>
      </a:accent5>
      <a:accent6>
        <a:srgbClr val="FEFFFF"/>
      </a:accent6>
      <a:hlink>
        <a:srgbClr val="FEFFFF"/>
      </a:hlink>
      <a:folHlink>
        <a:srgbClr val="FEFF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anya copy.pptx" id="{8654656D-C971-41DF-A525-B603A1852049}" vid="{7105275F-F0ED-4324-9EBE-DB90EFF18BAA}"/>
    </a:ext>
  </a:extLst>
</a:theme>
</file>

<file path=ppt/theme/theme2.xml><?xml version="1.0" encoding="utf-8"?>
<a:theme xmlns:a="http://schemas.openxmlformats.org/drawingml/2006/main" name="1_Office Theme">
  <a:themeElements>
    <a:clrScheme name="We Hack Purple">
      <a:dk1>
        <a:srgbClr val="2B1941"/>
      </a:dk1>
      <a:lt1>
        <a:srgbClr val="463768"/>
      </a:lt1>
      <a:dk2>
        <a:srgbClr val="714C9F"/>
      </a:dk2>
      <a:lt2>
        <a:srgbClr val="FFD300"/>
      </a:lt2>
      <a:accent1>
        <a:srgbClr val="B22432"/>
      </a:accent1>
      <a:accent2>
        <a:srgbClr val="F0592E"/>
      </a:accent2>
      <a:accent3>
        <a:srgbClr val="4D4D4F"/>
      </a:accent3>
      <a:accent4>
        <a:srgbClr val="FEFFFF"/>
      </a:accent4>
      <a:accent5>
        <a:srgbClr val="FEFFFF"/>
      </a:accent5>
      <a:accent6>
        <a:srgbClr val="FEFFFF"/>
      </a:accent6>
      <a:hlink>
        <a:srgbClr val="FEFFFF"/>
      </a:hlink>
      <a:folHlink>
        <a:srgbClr val="FEFF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We Hack Purple">
      <a:dk1>
        <a:srgbClr val="2B1941"/>
      </a:dk1>
      <a:lt1>
        <a:srgbClr val="463768"/>
      </a:lt1>
      <a:dk2>
        <a:srgbClr val="714C9F"/>
      </a:dk2>
      <a:lt2>
        <a:srgbClr val="FFD300"/>
      </a:lt2>
      <a:accent1>
        <a:srgbClr val="B22432"/>
      </a:accent1>
      <a:accent2>
        <a:srgbClr val="F0592E"/>
      </a:accent2>
      <a:accent3>
        <a:srgbClr val="4D4D4F"/>
      </a:accent3>
      <a:accent4>
        <a:srgbClr val="FEFFFF"/>
      </a:accent4>
      <a:accent5>
        <a:srgbClr val="FEFFFF"/>
      </a:accent5>
      <a:accent6>
        <a:srgbClr val="FEFFFF"/>
      </a:accent6>
      <a:hlink>
        <a:srgbClr val="FEFFFF"/>
      </a:hlink>
      <a:folHlink>
        <a:srgbClr val="FEFF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anya copy.pptx" id="{8654656D-C971-41DF-A525-B603A1852049}" vid="{7105275F-F0ED-4324-9EBE-DB90EFF18BA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WHP template</Template>
  <TotalTime>11149</TotalTime>
  <Words>3590</Words>
  <Application>Microsoft Macintosh PowerPoint</Application>
  <PresentationFormat>Widescreen</PresentationFormat>
  <Paragraphs>477</Paragraphs>
  <Slides>57</Slides>
  <Notes>47</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57</vt:i4>
      </vt:variant>
    </vt:vector>
  </HeadingPairs>
  <TitlesOfParts>
    <vt:vector size="73" baseType="lpstr">
      <vt:lpstr>-apple-system</vt:lpstr>
      <vt:lpstr>-webkit-standard</vt:lpstr>
      <vt:lpstr>Arial</vt:lpstr>
      <vt:lpstr>Calibri</vt:lpstr>
      <vt:lpstr>Calibri Light</vt:lpstr>
      <vt:lpstr>Helvetica</vt:lpstr>
      <vt:lpstr>Museo Sans 100</vt:lpstr>
      <vt:lpstr>Museo Slab 300</vt:lpstr>
      <vt:lpstr>Museo Slab 500</vt:lpstr>
      <vt:lpstr>Raleway Light</vt:lpstr>
      <vt:lpstr>Segoe UI</vt:lpstr>
      <vt:lpstr>Segoe UI Light</vt:lpstr>
      <vt:lpstr>Segoe UI Semilight</vt:lpstr>
      <vt:lpstr>Office Theme</vt:lpstr>
      <vt:lpstr>1_Office Theme</vt:lpstr>
      <vt:lpstr>2_Office Theme</vt:lpstr>
      <vt:lpstr>Security is Everybody’s Job</vt:lpstr>
      <vt:lpstr>What are we going to talk about today?</vt:lpstr>
      <vt:lpstr>What are we going to talk about today?</vt:lpstr>
      <vt:lpstr>What are we going to talk about today?</vt:lpstr>
      <vt:lpstr>How some security people see DevOps</vt:lpstr>
      <vt:lpstr>This is how I see DevOps: DevSecOps!</vt:lpstr>
      <vt:lpstr>Tanya Janca</vt:lpstr>
      <vt:lpstr>Your Name Here</vt:lpstr>
      <vt:lpstr>Let’s do this!</vt:lpstr>
      <vt:lpstr>Application Security</vt:lpstr>
      <vt:lpstr>What is AppSec?</vt:lpstr>
      <vt:lpstr>Poor AppSec is a problem!</vt:lpstr>
      <vt:lpstr>Application Security Missing!</vt:lpstr>
      <vt:lpstr>Security is Outnumbered!</vt:lpstr>
      <vt:lpstr>Security is Outnumbered!</vt:lpstr>
      <vt:lpstr>Waterfall Never Worked Well</vt:lpstr>
      <vt:lpstr>DevSecOps</vt:lpstr>
      <vt:lpstr>What is DevSecOps?</vt:lpstr>
      <vt:lpstr>The Three Ways of DevOps</vt:lpstr>
      <vt:lpstr>Improved Deployment Frequency</vt:lpstr>
      <vt:lpstr>Lower Failure Rates</vt:lpstr>
      <vt:lpstr>PowerPoint Presentation</vt:lpstr>
      <vt:lpstr>Lower Failure Rates</vt:lpstr>
      <vt:lpstr>Faster Time to Market</vt:lpstr>
      <vt:lpstr>DevOps</vt:lpstr>
      <vt:lpstr>Emphasize the efficiency of the entire system</vt:lpstr>
      <vt:lpstr>What does this mean for Security? </vt:lpstr>
      <vt:lpstr>What does this mean for dev &amp; ops?</vt:lpstr>
      <vt:lpstr>What does this mean for dev &amp; ops?</vt:lpstr>
      <vt:lpstr>What does this mean for dev &amp; ops?</vt:lpstr>
      <vt:lpstr>What does this mean for dev &amp; ops?</vt:lpstr>
      <vt:lpstr>What does this mean for dev &amp; ops?</vt:lpstr>
      <vt:lpstr>What does this mean for dev &amp; ops?</vt:lpstr>
      <vt:lpstr>Faster Feedback</vt:lpstr>
      <vt:lpstr>DevOps and the “Shift Left” principle</vt:lpstr>
      <vt:lpstr>What does this mean for Security? </vt:lpstr>
      <vt:lpstr>What does this mean for dev &amp; ops?</vt:lpstr>
      <vt:lpstr>What does this mean for dev &amp; ops?</vt:lpstr>
      <vt:lpstr>What does this mean for dev &amp; ops?</vt:lpstr>
      <vt:lpstr>Continuous Learning</vt:lpstr>
      <vt:lpstr>What does this mean for Security? </vt:lpstr>
      <vt:lpstr>What does this mean for dev &amp; ops?</vt:lpstr>
      <vt:lpstr>What does this mean for dev &amp; ops?</vt:lpstr>
      <vt:lpstr>What does this mean for dev &amp; ops?</vt:lpstr>
      <vt:lpstr>Security becoming a part of DevOps.</vt:lpstr>
      <vt:lpstr>Reinforce Culture Change</vt:lpstr>
      <vt:lpstr>Reinforce Culture Change</vt:lpstr>
      <vt:lpstr>Reinforce Culture Change</vt:lpstr>
      <vt:lpstr>Reinforce Culture Change</vt:lpstr>
      <vt:lpstr>Call to Action</vt:lpstr>
      <vt:lpstr>Resources</vt:lpstr>
      <vt:lpstr>PowerPoint Presentation</vt:lpstr>
      <vt:lpstr>PowerPoint Presentation</vt:lpstr>
      <vt:lpstr>#CyberMentoringMonday</vt:lpstr>
      <vt:lpstr>Resources: ME!</vt:lpstr>
      <vt:lpstr>What did we learn today?</vt:lpstr>
      <vt:lpstr>Thank You!</vt:lpstr>
    </vt:vector>
  </TitlesOfParts>
  <Company>Transport Canada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David, Christina</dc:creator>
  <cp:lastModifiedBy>Tanya Janca</cp:lastModifiedBy>
  <cp:revision>178</cp:revision>
  <dcterms:created xsi:type="dcterms:W3CDTF">2020-08-29T23:06:00Z</dcterms:created>
  <dcterms:modified xsi:type="dcterms:W3CDTF">2022-01-01T23:58:20Z</dcterms:modified>
</cp:coreProperties>
</file>